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86" r:id="rId1"/>
  </p:sldMasterIdLst>
  <p:notesMasterIdLst>
    <p:notesMasterId r:id="rId24"/>
  </p:notesMasterIdLst>
  <p:sldIdLst>
    <p:sldId id="256" r:id="rId2"/>
    <p:sldId id="257" r:id="rId3"/>
    <p:sldId id="282" r:id="rId4"/>
    <p:sldId id="302" r:id="rId5"/>
    <p:sldId id="283" r:id="rId6"/>
    <p:sldId id="294" r:id="rId7"/>
    <p:sldId id="300" r:id="rId8"/>
    <p:sldId id="301" r:id="rId9"/>
    <p:sldId id="306" r:id="rId10"/>
    <p:sldId id="307" r:id="rId11"/>
    <p:sldId id="305" r:id="rId12"/>
    <p:sldId id="304" r:id="rId13"/>
    <p:sldId id="303" r:id="rId14"/>
    <p:sldId id="308" r:id="rId15"/>
    <p:sldId id="309" r:id="rId16"/>
    <p:sldId id="310" r:id="rId17"/>
    <p:sldId id="313" r:id="rId18"/>
    <p:sldId id="312" r:id="rId19"/>
    <p:sldId id="311" r:id="rId20"/>
    <p:sldId id="314" r:id="rId21"/>
    <p:sldId id="315" r:id="rId22"/>
    <p:sldId id="281" r:id="rId2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F6BE98"/>
    <a:srgbClr val="333399"/>
    <a:srgbClr val="F8CEB2"/>
    <a:srgbClr val="FADDCA"/>
    <a:srgbClr val="183D5E"/>
    <a:srgbClr val="F9F9F9"/>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0305" autoAdjust="0"/>
  </p:normalViewPr>
  <p:slideViewPr>
    <p:cSldViewPr snapToGrid="0">
      <p:cViewPr varScale="1">
        <p:scale>
          <a:sx n="68" d="100"/>
          <a:sy n="68" d="100"/>
        </p:scale>
        <p:origin x="90" y="192"/>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70C109B3-C61A-4691-8540-732C448B133D}" type="datetimeFigureOut">
              <a:rPr lang="en-US"/>
              <a:pPr/>
              <a:t>4/9/2020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DCA30E8-2BC4-4BDA-B5FE-136FBD6E7FC5}" type="slidenum">
              <a:rPr lang="en-US"/>
              <a:pPr/>
              <a:t>‹#›</a:t>
            </a:fld>
            <a:endParaRPr lang="en-US"/>
          </a:p>
        </p:txBody>
      </p:sp>
    </p:spTree>
    <p:extLst>
      <p:ext uri="{BB962C8B-B14F-4D97-AF65-F5344CB8AC3E}">
        <p14:creationId xmlns:p14="http://schemas.microsoft.com/office/powerpoint/2010/main" val="24669229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A80087B-51C1-441A-90BF-DD65C2758903}"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4C86F6-F701-4AA2-AEDF-C63E6C2F2783}" type="slidenum">
              <a:rPr lang="en-US" smtClean="0"/>
              <a:pPr/>
              <a:t>‹#›</a:t>
            </a:fld>
            <a:endParaRPr lang="en-US"/>
          </a:p>
        </p:txBody>
      </p:sp>
    </p:spTree>
    <p:extLst>
      <p:ext uri="{BB962C8B-B14F-4D97-AF65-F5344CB8AC3E}">
        <p14:creationId xmlns:p14="http://schemas.microsoft.com/office/powerpoint/2010/main" val="766972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43A3999-4B52-490F-9946-AC8B46F3409B}"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2180307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3864138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73790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3509367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9287026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43A3999-4B52-490F-9946-AC8B46F3409B}" type="datetimeFigureOut">
              <a:rPr lang="en-US" smtClean="0"/>
              <a:pPr/>
              <a:t>4/9/2020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715217-20FC-4E8F-B88F-D50EC42146FB}" type="slidenum">
              <a:rPr lang="en-US" smtClean="0"/>
              <a:pPr/>
              <a:t>‹#›</a:t>
            </a:fld>
            <a:endParaRPr lang="en-US"/>
          </a:p>
        </p:txBody>
      </p:sp>
    </p:spTree>
    <p:extLst>
      <p:ext uri="{BB962C8B-B14F-4D97-AF65-F5344CB8AC3E}">
        <p14:creationId xmlns:p14="http://schemas.microsoft.com/office/powerpoint/2010/main" val="32451233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BC621CE-B4EC-4D92-A3C6-516A0255DD4F}"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34174-6EF4-42BB-B933-EC34E008BD0D}" type="slidenum">
              <a:rPr lang="en-US" smtClean="0"/>
              <a:pPr/>
              <a:t>‹#›</a:t>
            </a:fld>
            <a:endParaRPr lang="en-US"/>
          </a:p>
        </p:txBody>
      </p:sp>
    </p:spTree>
    <p:extLst>
      <p:ext uri="{BB962C8B-B14F-4D97-AF65-F5344CB8AC3E}">
        <p14:creationId xmlns:p14="http://schemas.microsoft.com/office/powerpoint/2010/main" val="3447625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AB80F91-7322-4B88-9FEE-C39ACC83C56D}"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76422F-D549-4929-8E79-5BBF587B2912}" type="slidenum">
              <a:rPr lang="en-US" smtClean="0"/>
              <a:pPr/>
              <a:t>‹#›</a:t>
            </a:fld>
            <a:endParaRPr lang="en-US"/>
          </a:p>
        </p:txBody>
      </p:sp>
    </p:spTree>
    <p:extLst>
      <p:ext uri="{BB962C8B-B14F-4D97-AF65-F5344CB8AC3E}">
        <p14:creationId xmlns:p14="http://schemas.microsoft.com/office/powerpoint/2010/main" val="2191819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2AA51AE3-4541-41A6-B164-32FC1C51B9E4}"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E12D2-433B-4CF3-89CE-51D231A0F76C}" type="slidenum">
              <a:rPr lang="en-US" smtClean="0"/>
              <a:pPr/>
              <a:t>‹#›</a:t>
            </a:fld>
            <a:endParaRPr lang="en-US"/>
          </a:p>
        </p:txBody>
      </p:sp>
    </p:spTree>
    <p:extLst>
      <p:ext uri="{BB962C8B-B14F-4D97-AF65-F5344CB8AC3E}">
        <p14:creationId xmlns:p14="http://schemas.microsoft.com/office/powerpoint/2010/main" val="1435946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A614C5-FB48-413A-A2ED-3069C33D3297}" type="datetimeFigureOut">
              <a:rPr lang="en-US" smtClean="0"/>
              <a:pPr/>
              <a:t>4/9/2020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15481F-02A2-4B84-9BEF-CFC91D251EA4}" type="slidenum">
              <a:rPr lang="en-US" smtClean="0"/>
              <a:pPr/>
              <a:t>‹#›</a:t>
            </a:fld>
            <a:endParaRPr lang="en-US"/>
          </a:p>
        </p:txBody>
      </p:sp>
    </p:spTree>
    <p:extLst>
      <p:ext uri="{BB962C8B-B14F-4D97-AF65-F5344CB8AC3E}">
        <p14:creationId xmlns:p14="http://schemas.microsoft.com/office/powerpoint/2010/main" val="2787365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327EEC3-CC1D-4CE9-AA00-5AE0D7EE3971}"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59626A-9F1C-4D1E-ACD6-B7182900E891}" type="slidenum">
              <a:rPr lang="en-US" smtClean="0"/>
              <a:pPr/>
              <a:t>‹#›</a:t>
            </a:fld>
            <a:endParaRPr lang="en-US"/>
          </a:p>
        </p:txBody>
      </p:sp>
    </p:spTree>
    <p:extLst>
      <p:ext uri="{BB962C8B-B14F-4D97-AF65-F5344CB8AC3E}">
        <p14:creationId xmlns:p14="http://schemas.microsoft.com/office/powerpoint/2010/main" val="2219885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F3FDF81-39C1-43B7-9EC5-D248F5B6B99D}" type="datetimeFigureOut">
              <a:rPr lang="en-US" smtClean="0"/>
              <a:pPr/>
              <a:t>4/9/2020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58351E-7979-4F0B-AE54-B82461637A39}" type="slidenum">
              <a:rPr lang="en-US" smtClean="0"/>
              <a:pPr/>
              <a:t>‹#›</a:t>
            </a:fld>
            <a:endParaRPr lang="en-US"/>
          </a:p>
        </p:txBody>
      </p:sp>
    </p:spTree>
    <p:extLst>
      <p:ext uri="{BB962C8B-B14F-4D97-AF65-F5344CB8AC3E}">
        <p14:creationId xmlns:p14="http://schemas.microsoft.com/office/powerpoint/2010/main" val="1600884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3394BE4-1E42-4AB2-8551-3CDE92BFAB96}" type="datetimeFigureOut">
              <a:rPr lang="en-US" smtClean="0"/>
              <a:pPr/>
              <a:t>4/9/2020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7C6F32F1-6634-43F6-98D4-05FB6BFADEE6}" type="slidenum">
              <a:rPr lang="en-US" smtClean="0"/>
              <a:pPr/>
              <a:t>‹#›</a:t>
            </a:fld>
            <a:endParaRPr lang="en-US"/>
          </a:p>
        </p:txBody>
      </p:sp>
    </p:spTree>
    <p:extLst>
      <p:ext uri="{BB962C8B-B14F-4D97-AF65-F5344CB8AC3E}">
        <p14:creationId xmlns:p14="http://schemas.microsoft.com/office/powerpoint/2010/main" val="1673848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CB58E09-FCDC-456B-8A32-46F200C3577A}" type="datetimeFigureOut">
              <a:rPr lang="en-US" smtClean="0"/>
              <a:pPr/>
              <a:t>4/9/2020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BF6A58B5-AE4C-4BD2-935B-DBC11393DC2F}" type="slidenum">
              <a:rPr lang="en-US" smtClean="0"/>
              <a:pPr/>
              <a:t>‹#›</a:t>
            </a:fld>
            <a:endParaRPr lang="en-US"/>
          </a:p>
        </p:txBody>
      </p:sp>
    </p:spTree>
    <p:extLst>
      <p:ext uri="{BB962C8B-B14F-4D97-AF65-F5344CB8AC3E}">
        <p14:creationId xmlns:p14="http://schemas.microsoft.com/office/powerpoint/2010/main" val="1627797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A0595549-2ED6-4F2B-8696-090DCAC5CB34}" type="datetimeFigureOut">
              <a:rPr lang="en-US" smtClean="0"/>
              <a:pPr/>
              <a:t>4/9/2020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F5E83F08-FAA2-454A-92B2-062599752086}" type="slidenum">
              <a:rPr lang="en-US" smtClean="0"/>
              <a:pPr/>
              <a:t>‹#›</a:t>
            </a:fld>
            <a:endParaRPr lang="en-US"/>
          </a:p>
        </p:txBody>
      </p:sp>
    </p:spTree>
    <p:extLst>
      <p:ext uri="{BB962C8B-B14F-4D97-AF65-F5344CB8AC3E}">
        <p14:creationId xmlns:p14="http://schemas.microsoft.com/office/powerpoint/2010/main" val="1857764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DD96220-32F7-486E-9A1E-DF0B8848E371}" type="datetimeFigureOut">
              <a:rPr lang="en-US" smtClean="0"/>
              <a:pPr/>
              <a:t>4/9/2020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7692F-7626-4440-B610-EDB89FDA77AA}" type="slidenum">
              <a:rPr lang="en-US" smtClean="0"/>
              <a:pPr/>
              <a:t>‹#›</a:t>
            </a:fld>
            <a:endParaRPr lang="en-US"/>
          </a:p>
        </p:txBody>
      </p:sp>
    </p:spTree>
    <p:extLst>
      <p:ext uri="{BB962C8B-B14F-4D97-AF65-F5344CB8AC3E}">
        <p14:creationId xmlns:p14="http://schemas.microsoft.com/office/powerpoint/2010/main" val="1836805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43A3999-4B52-490F-9946-AC8B46F3409B}" type="datetimeFigureOut">
              <a:rPr lang="en-US" smtClean="0"/>
              <a:pPr/>
              <a:t>4/9/2020</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F715217-20FC-4E8F-B88F-D50EC42146FB}" type="slidenum">
              <a:rPr lang="en-US" smtClean="0"/>
              <a:pPr/>
              <a:t>‹#›</a:t>
            </a:fld>
            <a:endParaRPr lang="en-US"/>
          </a:p>
        </p:txBody>
      </p:sp>
    </p:spTree>
    <p:extLst>
      <p:ext uri="{BB962C8B-B14F-4D97-AF65-F5344CB8AC3E}">
        <p14:creationId xmlns:p14="http://schemas.microsoft.com/office/powerpoint/2010/main" val="990877921"/>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90">
          <a:fgClr>
            <a:srgbClr val="FFC000"/>
          </a:fgClr>
          <a:bgClr>
            <a:schemeClr val="bg1"/>
          </a:bgClr>
        </a:pattFill>
        <a:effectLst/>
      </p:bgPr>
    </p:bg>
    <p:spTree>
      <p:nvGrpSpPr>
        <p:cNvPr id="1" name=""/>
        <p:cNvGrpSpPr/>
        <p:nvPr/>
      </p:nvGrpSpPr>
      <p:grpSpPr>
        <a:xfrm>
          <a:off x="0" y="0"/>
          <a:ext cx="0" cy="0"/>
          <a:chOff x="0" y="0"/>
          <a:chExt cx="0" cy="0"/>
        </a:xfrm>
      </p:grpSpPr>
      <p:sp>
        <p:nvSpPr>
          <p:cNvPr id="10" name="Rounded Rectangle 9"/>
          <p:cNvSpPr/>
          <p:nvPr/>
        </p:nvSpPr>
        <p:spPr>
          <a:xfrm>
            <a:off x="161925" y="133350"/>
            <a:ext cx="11785600" cy="6516688"/>
          </a:xfrm>
          <a:prstGeom prst="roundRect">
            <a:avLst/>
          </a:prstGeom>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endParaRPr lang="en-US" sz="9600" b="1">
              <a:solidFill>
                <a:srgbClr val="000099"/>
              </a:solidFill>
              <a:cs typeface="2  Aseman" pitchFamily="2" charset="-78"/>
            </a:endParaRPr>
          </a:p>
        </p:txBody>
      </p:sp>
      <p:sp>
        <p:nvSpPr>
          <p:cNvPr id="2" name="Rectangle 1"/>
          <p:cNvSpPr/>
          <p:nvPr/>
        </p:nvSpPr>
        <p:spPr>
          <a:xfrm>
            <a:off x="1485628" y="2727493"/>
            <a:ext cx="9118202" cy="1569660"/>
          </a:xfrm>
          <a:prstGeom prst="rect">
            <a:avLst/>
          </a:prstGeom>
          <a:noFill/>
        </p:spPr>
        <p:txBody>
          <a:bodyPr wrap="none">
            <a:spAutoFit/>
          </a:bodyPr>
          <a:lstStyle/>
          <a:p>
            <a:pPr algn="ctr" rtl="1">
              <a:defRPr/>
            </a:pP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Meiryo UI" panose="020B0604030504040204" pitchFamily="34" charset="-128"/>
                <a:ea typeface="Meiryo UI" panose="020B0604030504040204" pitchFamily="34" charset="-128"/>
              </a:rPr>
              <a:t>به نام پرورنده </a:t>
            </a:r>
            <a:r>
              <a:rPr lang="fa-IR"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rPr>
              <a:t>جهانیان</a:t>
            </a:r>
            <a:endParaRPr lang="en-US" sz="9600" dirty="0">
              <a:ln w="0">
                <a:solidFill>
                  <a:srgbClr val="C00000"/>
                </a:solidFill>
              </a:ln>
              <a:solidFill>
                <a:srgbClr val="0033CC"/>
              </a:solidFill>
              <a:effectLst>
                <a:glow rad="63500">
                  <a:schemeClr val="accent1">
                    <a:satMod val="175000"/>
                    <a:alpha val="40000"/>
                  </a:schemeClr>
                </a:glow>
                <a:outerShdw blurRad="38100" dist="38100" dir="2700000" algn="tl">
                  <a:srgbClr val="000000">
                    <a:alpha val="43137"/>
                  </a:srgbClr>
                </a:outerShdw>
              </a:effectLst>
              <a:latin typeface="2"/>
              <a:ea typeface="Meiryo UI" panose="020B0604030504040204" pitchFamily="34" charset="-128"/>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dirty="0">
                <a:solidFill>
                  <a:srgbClr val="FFC000"/>
                </a:solidFill>
                <a:cs typeface="2  Nazanin" panose="00000400000000000000" pitchFamily="2" charset="-78"/>
              </a:rPr>
              <a:t>بعد زمان</a:t>
            </a:r>
            <a:endParaRPr lang="fa-IR" sz="5400" dirty="0">
              <a:solidFill>
                <a:srgbClr val="FFC000"/>
              </a:solidFill>
              <a:cs typeface="2  Nazanin" panose="00000400000000000000" pitchFamily="2" charset="-78"/>
            </a:endParaRPr>
          </a:p>
        </p:txBody>
      </p:sp>
      <p:sp>
        <p:nvSpPr>
          <p:cNvPr id="3" name="Content Placeholder 2"/>
          <p:cNvSpPr>
            <a:spLocks noGrp="1"/>
          </p:cNvSpPr>
          <p:nvPr>
            <p:ph idx="1"/>
          </p:nvPr>
        </p:nvSpPr>
        <p:spPr/>
        <p:txBody>
          <a:bodyPr>
            <a:normAutofit/>
          </a:bodyPr>
          <a:lstStyle/>
          <a:p>
            <a:r>
              <a:rPr lang="fa-IR" sz="3200" dirty="0" smtClean="0">
                <a:cs typeface="2  Nazanin" panose="00000400000000000000" pitchFamily="2" charset="-78"/>
              </a:rPr>
              <a:t>منظور </a:t>
            </a:r>
            <a:r>
              <a:rPr lang="fa-IR" sz="3200" dirty="0">
                <a:cs typeface="2  Nazanin" panose="00000400000000000000" pitchFamily="2" charset="-78"/>
              </a:rPr>
              <a:t>از بعد زمان این است که هدفهای آموزش وپرورش ، در برنامه های دراز مدت ، میان مدت  و کوتاه مدت با یکدیگر فرق دارند و در سطوح متفاوتی قرار می گیرند .معمولا  بر اساس تاثیری که بعد زمان در ماهیت برنامه می کند ، برنامه ریزی دراز مدت را </a:t>
            </a:r>
            <a:r>
              <a:rPr lang="fa-IR" sz="3200" u="sng" dirty="0">
                <a:cs typeface="2  Nazanin" panose="00000400000000000000" pitchFamily="2" charset="-78"/>
              </a:rPr>
              <a:t> دورنما سازی</a:t>
            </a:r>
            <a:r>
              <a:rPr lang="fa-IR" sz="3200" dirty="0">
                <a:cs typeface="2  Nazanin" panose="00000400000000000000" pitchFamily="2" charset="-78"/>
              </a:rPr>
              <a:t>  ، میان مدت را </a:t>
            </a:r>
            <a:r>
              <a:rPr lang="fa-IR" sz="3200" u="sng" dirty="0">
                <a:cs typeface="2  Nazanin" panose="00000400000000000000" pitchFamily="2" charset="-78"/>
              </a:rPr>
              <a:t> برنامه ریزی </a:t>
            </a:r>
            <a:r>
              <a:rPr lang="fa-IR" sz="3200" dirty="0">
                <a:cs typeface="2  Nazanin" panose="00000400000000000000" pitchFamily="2" charset="-78"/>
              </a:rPr>
              <a:t>، و نزدیک مدت را </a:t>
            </a:r>
            <a:r>
              <a:rPr lang="fa-IR" sz="3200" u="sng" dirty="0">
                <a:cs typeface="2  Nazanin" panose="00000400000000000000" pitchFamily="2" charset="-78"/>
              </a:rPr>
              <a:t>طرح ریزی </a:t>
            </a:r>
            <a:r>
              <a:rPr lang="fa-IR" sz="3200" dirty="0">
                <a:cs typeface="2  Nazanin" panose="00000400000000000000" pitchFamily="2" charset="-78"/>
              </a:rPr>
              <a:t>می نامند . هدفهای آموزش و پرورش در این سه نوع برنامه ضمن آنکه با یکدیگر هماهنگ و مرتبط هستند ، بنا بر اقتضای بعد زمان ، در سطوح متفاوتی قرار می گیرند .</a:t>
            </a:r>
            <a:endParaRPr lang="en-US" sz="3200" dirty="0">
              <a:cs typeface="2  Nazanin" panose="00000400000000000000" pitchFamily="2" charset="-78"/>
            </a:endParaRPr>
          </a:p>
          <a:p>
            <a:endParaRPr lang="fa-IR" sz="3200" dirty="0">
              <a:cs typeface="2  Nazanin" panose="00000400000000000000" pitchFamily="2" charset="-78"/>
            </a:endParaRPr>
          </a:p>
        </p:txBody>
      </p:sp>
    </p:spTree>
    <p:extLst>
      <p:ext uri="{BB962C8B-B14F-4D97-AF65-F5344CB8AC3E}">
        <p14:creationId xmlns:p14="http://schemas.microsoft.com/office/powerpoint/2010/main" val="3726627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400" dirty="0">
                <a:solidFill>
                  <a:schemeClr val="accent1">
                    <a:lumMod val="60000"/>
                    <a:lumOff val="40000"/>
                  </a:schemeClr>
                </a:solidFill>
                <a:cs typeface="2  Nazanin" panose="00000400000000000000" pitchFamily="2" charset="-78"/>
              </a:rPr>
              <a:t>بعد اختیار</a:t>
            </a:r>
            <a:endParaRPr lang="fa-IR" sz="4400" dirty="0">
              <a:solidFill>
                <a:schemeClr val="accent1">
                  <a:lumMod val="60000"/>
                  <a:lumOff val="40000"/>
                </a:schemeClr>
              </a:solidFill>
              <a:cs typeface="2  Nazanin" panose="00000400000000000000" pitchFamily="2" charset="-78"/>
            </a:endParaRPr>
          </a:p>
        </p:txBody>
      </p:sp>
      <p:sp>
        <p:nvSpPr>
          <p:cNvPr id="3" name="Content Placeholder 2"/>
          <p:cNvSpPr>
            <a:spLocks noGrp="1"/>
          </p:cNvSpPr>
          <p:nvPr>
            <p:ph idx="1"/>
          </p:nvPr>
        </p:nvSpPr>
        <p:spPr/>
        <p:txBody>
          <a:bodyPr>
            <a:normAutofit/>
          </a:bodyPr>
          <a:lstStyle/>
          <a:p>
            <a:r>
              <a:rPr lang="fa-IR" sz="2400" dirty="0" smtClean="0">
                <a:cs typeface="2  Nazanin" panose="00000400000000000000" pitchFamily="2" charset="-78"/>
              </a:rPr>
              <a:t>منظور </a:t>
            </a:r>
            <a:r>
              <a:rPr lang="fa-IR" sz="2400" dirty="0">
                <a:cs typeface="2  Nazanin" panose="00000400000000000000" pitchFamily="2" charset="-78"/>
              </a:rPr>
              <a:t>از بعد اختیار این است که هدفهای آموزش وپرورش در سطوح مختلفی از اختیار و مسئولیت و قدرت تعیین می شود .  مثلا هدفهای آموزشی که توسط با لاترین مقامات رهبری کشور تعیین می شود و در قانون اساسی منعکس می گردد ، در حقیقت خطوط اصلی مقصد و آمال سیاست آموزشی را رسم می کند .  این هدفها در مراجع تصمیم گیری بعدی یا پایین تر مثل شورای برنامه ریزی آموزشی و .. بارزتر می شود و به صورت قوانین ، اساسنامه ها . آیین نامه های اجرایی در می آید .و بدین ترتیب خطوط فرعی سیاست  آموزش وپرورش کشور نیز رسم می گردد. در مراجع تصمیم گیری بعدی یا پایین تر هدفهای نظری به هدفهای اجرایی و عملی تبدیل می شود و در پایان به موسسات آموزشی می رسد ، و در اینجا هدفهای برنامه ای و اجرایی آموزش به هدفهای در سی تبدیل می گردد.</a:t>
            </a:r>
            <a:endParaRPr lang="en-US" sz="2400" dirty="0">
              <a:cs typeface="2  Nazanin" panose="00000400000000000000" pitchFamily="2" charset="-78"/>
            </a:endParaRPr>
          </a:p>
          <a:p>
            <a:endParaRPr lang="fa-IR" sz="2400" dirty="0">
              <a:cs typeface="2  Nazanin" panose="00000400000000000000" pitchFamily="2" charset="-78"/>
            </a:endParaRPr>
          </a:p>
        </p:txBody>
      </p:sp>
    </p:spTree>
    <p:extLst>
      <p:ext uri="{BB962C8B-B14F-4D97-AF65-F5344CB8AC3E}">
        <p14:creationId xmlns:p14="http://schemas.microsoft.com/office/powerpoint/2010/main" val="29348238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pPr algn="r"/>
            <a:r>
              <a:rPr lang="fa-IR" b="1" dirty="0"/>
              <a:t>هدف هاي برنامه درسي معمولاً به چند قسمت به شرح زير تقسيم مي شود .</a:t>
            </a:r>
            <a:r>
              <a:rPr lang="en-US" dirty="0"/>
              <a:t/>
            </a:r>
            <a:br>
              <a:rPr lang="en-US" dirty="0"/>
            </a:br>
            <a:endParaRPr lang="fa-IR" dirty="0"/>
          </a:p>
        </p:txBody>
      </p:sp>
      <p:sp>
        <p:nvSpPr>
          <p:cNvPr id="3" name="Content Placeholder 2"/>
          <p:cNvSpPr>
            <a:spLocks noGrp="1"/>
          </p:cNvSpPr>
          <p:nvPr>
            <p:ph idx="1"/>
          </p:nvPr>
        </p:nvSpPr>
        <p:spPr>
          <a:blipFill>
            <a:blip r:embed="rId2"/>
            <a:tile tx="0" ty="0" sx="100000" sy="100000" flip="none" algn="tl"/>
          </a:blipFill>
        </p:spPr>
        <p:txBody>
          <a:bodyPr/>
          <a:lstStyle/>
          <a:p>
            <a:pPr rtl="1"/>
            <a:r>
              <a:rPr lang="fa-IR" sz="4000" b="1" dirty="0">
                <a:cs typeface="2  Nazanin" panose="00000400000000000000" pitchFamily="2" charset="-78"/>
              </a:rPr>
              <a:t>1- اهداف غائي </a:t>
            </a:r>
            <a:endParaRPr lang="en-US" sz="4000" dirty="0">
              <a:cs typeface="2  Nazanin" panose="00000400000000000000" pitchFamily="2" charset="-78"/>
            </a:endParaRPr>
          </a:p>
          <a:p>
            <a:pPr rtl="1"/>
            <a:r>
              <a:rPr lang="fa-IR" sz="4000" b="1" dirty="0">
                <a:cs typeface="2  Nazanin" panose="00000400000000000000" pitchFamily="2" charset="-78"/>
              </a:rPr>
              <a:t>2- هدف هاي كلي آموزشي</a:t>
            </a:r>
            <a:endParaRPr lang="en-US" sz="4000" dirty="0">
              <a:cs typeface="2  Nazanin" panose="00000400000000000000" pitchFamily="2" charset="-78"/>
            </a:endParaRPr>
          </a:p>
          <a:p>
            <a:pPr rtl="1"/>
            <a:r>
              <a:rPr lang="fa-IR" sz="4000" b="1" dirty="0">
                <a:cs typeface="2  Nazanin" panose="00000400000000000000" pitchFamily="2" charset="-78"/>
              </a:rPr>
              <a:t>3- هدف هاي آموزشي و درسي</a:t>
            </a:r>
            <a:endParaRPr lang="en-US" sz="4000" dirty="0">
              <a:cs typeface="2  Nazanin" panose="00000400000000000000" pitchFamily="2" charset="-78"/>
            </a:endParaRPr>
          </a:p>
          <a:p>
            <a:pPr rtl="1"/>
            <a:r>
              <a:rPr lang="fa-IR" sz="4000" b="1" dirty="0">
                <a:cs typeface="2  Nazanin" panose="00000400000000000000" pitchFamily="2" charset="-78"/>
              </a:rPr>
              <a:t>4- هدف هاي رفتاري</a:t>
            </a:r>
            <a:endParaRPr lang="en-US" sz="4000" dirty="0">
              <a:cs typeface="2  Nazanin" panose="00000400000000000000" pitchFamily="2" charset="-78"/>
            </a:endParaRPr>
          </a:p>
          <a:p>
            <a:endParaRPr lang="fa-IR" dirty="0"/>
          </a:p>
        </p:txBody>
      </p:sp>
    </p:spTree>
    <p:extLst>
      <p:ext uri="{BB962C8B-B14F-4D97-AF65-F5344CB8AC3E}">
        <p14:creationId xmlns:p14="http://schemas.microsoft.com/office/powerpoint/2010/main" val="1755025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600" b="1" dirty="0"/>
              <a:t>هدف هاي آموزشي به سه حيطه مختلف تقسيم مي </a:t>
            </a:r>
            <a:r>
              <a:rPr lang="fa-IR" sz="3600" b="1" dirty="0" smtClean="0"/>
              <a:t>شود</a:t>
            </a:r>
            <a:endParaRPr lang="fa-IR" sz="3600" dirty="0"/>
          </a:p>
        </p:txBody>
      </p:sp>
      <p:sp>
        <p:nvSpPr>
          <p:cNvPr id="3" name="Content Placeholder 2"/>
          <p:cNvSpPr>
            <a:spLocks noGrp="1"/>
          </p:cNvSpPr>
          <p:nvPr>
            <p:ph idx="1"/>
          </p:nvPr>
        </p:nvSpPr>
        <p:spPr>
          <a:blipFill>
            <a:blip r:embed="rId2"/>
            <a:tile tx="0" ty="0" sx="100000" sy="100000" flip="none" algn="tl"/>
          </a:blipFill>
        </p:spPr>
        <p:txBody>
          <a:bodyPr>
            <a:normAutofit/>
          </a:bodyPr>
          <a:lstStyle/>
          <a:p>
            <a:pPr rtl="1"/>
            <a:r>
              <a:rPr lang="fa-IR" sz="4800" b="1" dirty="0" smtClean="0">
                <a:cs typeface="2  Nazanin" panose="00000400000000000000" pitchFamily="2" charset="-78"/>
              </a:rPr>
              <a:t>1- </a:t>
            </a:r>
            <a:r>
              <a:rPr lang="fa-IR" sz="4800" b="1" dirty="0">
                <a:cs typeface="2  Nazanin" panose="00000400000000000000" pitchFamily="2" charset="-78"/>
              </a:rPr>
              <a:t>هدف هاي حيطه شناختي</a:t>
            </a:r>
            <a:endParaRPr lang="en-US" sz="4800" dirty="0">
              <a:cs typeface="2  Nazanin" panose="00000400000000000000" pitchFamily="2" charset="-78"/>
            </a:endParaRPr>
          </a:p>
          <a:p>
            <a:pPr rtl="1"/>
            <a:r>
              <a:rPr lang="fa-IR" sz="4800" b="1" dirty="0">
                <a:cs typeface="2  Nazanin" panose="00000400000000000000" pitchFamily="2" charset="-78"/>
              </a:rPr>
              <a:t>2- هدف هاي حيطه عاطفي</a:t>
            </a:r>
            <a:endParaRPr lang="en-US" sz="4800" dirty="0">
              <a:cs typeface="2  Nazanin" panose="00000400000000000000" pitchFamily="2" charset="-78"/>
            </a:endParaRPr>
          </a:p>
          <a:p>
            <a:pPr rtl="1"/>
            <a:r>
              <a:rPr lang="fa-IR" sz="4800" b="1" dirty="0">
                <a:cs typeface="2  Nazanin" panose="00000400000000000000" pitchFamily="2" charset="-78"/>
              </a:rPr>
              <a:t>3- هدف هاي حيطه رواني – حركتي</a:t>
            </a:r>
            <a:endParaRPr lang="en-US" sz="4800" dirty="0">
              <a:cs typeface="2  Nazanin" panose="00000400000000000000" pitchFamily="2" charset="-78"/>
            </a:endParaRPr>
          </a:p>
          <a:p>
            <a:endParaRPr lang="fa-IR" sz="4800" dirty="0">
              <a:cs typeface="2  Nazanin" panose="00000400000000000000" pitchFamily="2" charset="-78"/>
            </a:endParaRPr>
          </a:p>
        </p:txBody>
      </p:sp>
    </p:spTree>
    <p:extLst>
      <p:ext uri="{BB962C8B-B14F-4D97-AF65-F5344CB8AC3E}">
        <p14:creationId xmlns:p14="http://schemas.microsoft.com/office/powerpoint/2010/main" val="2433736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r"/>
            <a:r>
              <a:rPr lang="fa-IR" sz="4000" b="1" dirty="0"/>
              <a:t>تقسيم بندي هدف هاي آموزشي در حيطه هاي سه </a:t>
            </a:r>
            <a:r>
              <a:rPr lang="fa-IR" sz="4000" b="1" dirty="0" smtClean="0"/>
              <a:t>گانه</a:t>
            </a:r>
            <a:r>
              <a:rPr lang="en-US" sz="4000" dirty="0"/>
              <a:t/>
            </a:r>
            <a:br>
              <a:rPr lang="en-US" sz="4000" dirty="0"/>
            </a:br>
            <a:endParaRPr lang="fa-IR"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61830156"/>
              </p:ext>
            </p:extLst>
          </p:nvPr>
        </p:nvGraphicFramePr>
        <p:xfrm>
          <a:off x="448147" y="2092398"/>
          <a:ext cx="11183817" cy="4308402"/>
        </p:xfrm>
        <a:graphic>
          <a:graphicData uri="http://schemas.openxmlformats.org/drawingml/2006/table">
            <a:tbl>
              <a:tblPr rtl="1" firstRow="1" firstCol="1" bandRow="1">
                <a:tableStyleId>{5C22544A-7EE6-4342-B048-85BDC9FD1C3A}</a:tableStyleId>
              </a:tblPr>
              <a:tblGrid>
                <a:gridCol w="3490122">
                  <a:extLst>
                    <a:ext uri="{9D8B030D-6E8A-4147-A177-3AD203B41FA5}">
                      <a16:colId xmlns:a16="http://schemas.microsoft.com/office/drawing/2014/main" val="417791559"/>
                    </a:ext>
                  </a:extLst>
                </a:gridCol>
                <a:gridCol w="752017">
                  <a:extLst>
                    <a:ext uri="{9D8B030D-6E8A-4147-A177-3AD203B41FA5}">
                      <a16:colId xmlns:a16="http://schemas.microsoft.com/office/drawing/2014/main" val="4122736297"/>
                    </a:ext>
                  </a:extLst>
                </a:gridCol>
                <a:gridCol w="1504030">
                  <a:extLst>
                    <a:ext uri="{9D8B030D-6E8A-4147-A177-3AD203B41FA5}">
                      <a16:colId xmlns:a16="http://schemas.microsoft.com/office/drawing/2014/main" val="1250258352"/>
                    </a:ext>
                  </a:extLst>
                </a:gridCol>
                <a:gridCol w="1407618">
                  <a:extLst>
                    <a:ext uri="{9D8B030D-6E8A-4147-A177-3AD203B41FA5}">
                      <a16:colId xmlns:a16="http://schemas.microsoft.com/office/drawing/2014/main" val="632836142"/>
                    </a:ext>
                  </a:extLst>
                </a:gridCol>
                <a:gridCol w="1600442">
                  <a:extLst>
                    <a:ext uri="{9D8B030D-6E8A-4147-A177-3AD203B41FA5}">
                      <a16:colId xmlns:a16="http://schemas.microsoft.com/office/drawing/2014/main" val="135599657"/>
                    </a:ext>
                  </a:extLst>
                </a:gridCol>
                <a:gridCol w="964122">
                  <a:extLst>
                    <a:ext uri="{9D8B030D-6E8A-4147-A177-3AD203B41FA5}">
                      <a16:colId xmlns:a16="http://schemas.microsoft.com/office/drawing/2014/main" val="588170957"/>
                    </a:ext>
                  </a:extLst>
                </a:gridCol>
                <a:gridCol w="1465466">
                  <a:extLst>
                    <a:ext uri="{9D8B030D-6E8A-4147-A177-3AD203B41FA5}">
                      <a16:colId xmlns:a16="http://schemas.microsoft.com/office/drawing/2014/main" val="2579526627"/>
                    </a:ext>
                  </a:extLst>
                </a:gridCol>
              </a:tblGrid>
              <a:tr h="1436134">
                <a:tc>
                  <a:txBody>
                    <a:bodyPr/>
                    <a:lstStyle/>
                    <a:p>
                      <a:pPr marL="0" marR="0" algn="ctr" rtl="1">
                        <a:lnSpc>
                          <a:spcPct val="115000"/>
                        </a:lnSpc>
                        <a:spcBef>
                          <a:spcPts val="0"/>
                        </a:spcBef>
                        <a:spcAft>
                          <a:spcPts val="1000"/>
                        </a:spcAft>
                      </a:pPr>
                      <a:r>
                        <a:rPr lang="fa-IR" sz="2000">
                          <a:effectLst/>
                        </a:rPr>
                        <a:t>هدف هاي حيطه شناختي</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marL="0" marR="0" algn="ctr" rtl="1">
                        <a:lnSpc>
                          <a:spcPct val="115000"/>
                        </a:lnSpc>
                        <a:spcBef>
                          <a:spcPts val="0"/>
                        </a:spcBef>
                        <a:spcAft>
                          <a:spcPts val="1000"/>
                        </a:spcAft>
                      </a:pPr>
                      <a:r>
                        <a:rPr lang="fa-IR" sz="2000">
                          <a:effectLst/>
                        </a:rPr>
                        <a:t>دانش</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درك و فهم</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كاربرد</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تجزيه و تحليل</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تركيب</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ارزشيابي</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extLst>
                  <a:ext uri="{0D108BD9-81ED-4DB2-BD59-A6C34878D82A}">
                    <a16:rowId xmlns:a16="http://schemas.microsoft.com/office/drawing/2014/main" val="3044814645"/>
                  </a:ext>
                </a:extLst>
              </a:tr>
              <a:tr h="1436134">
                <a:tc>
                  <a:txBody>
                    <a:bodyPr/>
                    <a:lstStyle/>
                    <a:p>
                      <a:pPr marL="0" marR="0" algn="ctr" rtl="1">
                        <a:lnSpc>
                          <a:spcPct val="115000"/>
                        </a:lnSpc>
                        <a:spcBef>
                          <a:spcPts val="0"/>
                        </a:spcBef>
                        <a:spcAft>
                          <a:spcPts val="1000"/>
                        </a:spcAft>
                      </a:pPr>
                      <a:r>
                        <a:rPr lang="fa-IR" sz="2000">
                          <a:effectLst/>
                        </a:rPr>
                        <a:t>هدف هاي حيطه عاطفي</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marL="0" marR="0" algn="ctr" rtl="1">
                        <a:lnSpc>
                          <a:spcPct val="115000"/>
                        </a:lnSpc>
                        <a:spcBef>
                          <a:spcPts val="0"/>
                        </a:spcBef>
                        <a:spcAft>
                          <a:spcPts val="1000"/>
                        </a:spcAft>
                      </a:pPr>
                      <a:r>
                        <a:rPr lang="fa-IR" sz="2000" dirty="0">
                          <a:effectLst/>
                        </a:rPr>
                        <a:t>توجه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واكنش</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dirty="0">
                          <a:effectLst/>
                        </a:rPr>
                        <a:t>ارزش گذاري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gridSpan="2">
                  <a:txBody>
                    <a:bodyPr/>
                    <a:lstStyle/>
                    <a:p>
                      <a:pPr marL="0" marR="0" algn="ctr" rtl="1">
                        <a:lnSpc>
                          <a:spcPct val="115000"/>
                        </a:lnSpc>
                        <a:spcBef>
                          <a:spcPts val="0"/>
                        </a:spcBef>
                        <a:spcAft>
                          <a:spcPts val="1000"/>
                        </a:spcAft>
                      </a:pPr>
                      <a:r>
                        <a:rPr lang="fa-IR" sz="2000">
                          <a:effectLst/>
                        </a:rPr>
                        <a:t>سازمان بندي ارزشها</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hMerge="1">
                  <a:txBody>
                    <a:bodyPr/>
                    <a:lstStyle/>
                    <a:p>
                      <a:pPr rtl="1"/>
                      <a:endParaRPr lang="fa-IR"/>
                    </a:p>
                  </a:txBody>
                  <a:tcPr/>
                </a:tc>
                <a:tc>
                  <a:txBody>
                    <a:bodyPr/>
                    <a:lstStyle/>
                    <a:p>
                      <a:pPr marL="0" marR="0" algn="ctr" rtl="1">
                        <a:lnSpc>
                          <a:spcPct val="115000"/>
                        </a:lnSpc>
                        <a:spcBef>
                          <a:spcPts val="0"/>
                        </a:spcBef>
                        <a:spcAft>
                          <a:spcPts val="1000"/>
                        </a:spcAft>
                      </a:pPr>
                      <a:r>
                        <a:rPr lang="fa-IR" sz="2000" dirty="0">
                          <a:effectLst/>
                        </a:rPr>
                        <a:t>تبلور صفات</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extLst>
                  <a:ext uri="{0D108BD9-81ED-4DB2-BD59-A6C34878D82A}">
                    <a16:rowId xmlns:a16="http://schemas.microsoft.com/office/drawing/2014/main" val="2341154795"/>
                  </a:ext>
                </a:extLst>
              </a:tr>
              <a:tr h="1436134">
                <a:tc>
                  <a:txBody>
                    <a:bodyPr/>
                    <a:lstStyle/>
                    <a:p>
                      <a:pPr marL="0" marR="0" algn="ctr" rtl="1">
                        <a:lnSpc>
                          <a:spcPct val="115000"/>
                        </a:lnSpc>
                        <a:spcBef>
                          <a:spcPts val="0"/>
                        </a:spcBef>
                        <a:spcAft>
                          <a:spcPts val="1000"/>
                        </a:spcAft>
                      </a:pPr>
                      <a:r>
                        <a:rPr lang="fa-IR" sz="2000">
                          <a:effectLst/>
                        </a:rPr>
                        <a:t>هدف هاي حيطه رواني – حركتي</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marL="0" marR="0" algn="ctr" rtl="1">
                        <a:lnSpc>
                          <a:spcPct val="115000"/>
                        </a:lnSpc>
                        <a:spcBef>
                          <a:spcPts val="0"/>
                        </a:spcBef>
                        <a:spcAft>
                          <a:spcPts val="1000"/>
                        </a:spcAft>
                      </a:pPr>
                      <a:r>
                        <a:rPr lang="fa-IR" sz="2000">
                          <a:effectLst/>
                        </a:rPr>
                        <a:t>تقليد</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اجراي مستقل</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a:txBody>
                    <a:bodyPr/>
                    <a:lstStyle/>
                    <a:p>
                      <a:pPr marL="0" marR="0" algn="ctr" rtl="1">
                        <a:lnSpc>
                          <a:spcPct val="115000"/>
                        </a:lnSpc>
                        <a:spcBef>
                          <a:spcPts val="0"/>
                        </a:spcBef>
                        <a:spcAft>
                          <a:spcPts val="1000"/>
                        </a:spcAft>
                      </a:pPr>
                      <a:r>
                        <a:rPr lang="fa-IR" sz="2000">
                          <a:effectLst/>
                        </a:rPr>
                        <a:t>دقت</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gridSpan="2">
                  <a:txBody>
                    <a:bodyPr/>
                    <a:lstStyle/>
                    <a:p>
                      <a:pPr marL="0" marR="0" algn="ctr" rtl="1">
                        <a:lnSpc>
                          <a:spcPct val="115000"/>
                        </a:lnSpc>
                        <a:spcBef>
                          <a:spcPts val="0"/>
                        </a:spcBef>
                        <a:spcAft>
                          <a:spcPts val="1000"/>
                        </a:spcAft>
                      </a:pPr>
                      <a:r>
                        <a:rPr lang="fa-IR" sz="2000">
                          <a:effectLst/>
                        </a:rPr>
                        <a:t>هماهنگي حركات</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tc hMerge="1">
                  <a:txBody>
                    <a:bodyPr/>
                    <a:lstStyle/>
                    <a:p>
                      <a:pPr rtl="1"/>
                      <a:endParaRPr lang="fa-IR"/>
                    </a:p>
                  </a:txBody>
                  <a:tcPr/>
                </a:tc>
                <a:tc>
                  <a:txBody>
                    <a:bodyPr/>
                    <a:lstStyle/>
                    <a:p>
                      <a:pPr marL="0" marR="0" algn="ctr" rtl="1">
                        <a:lnSpc>
                          <a:spcPct val="115000"/>
                        </a:lnSpc>
                        <a:spcBef>
                          <a:spcPts val="0"/>
                        </a:spcBef>
                        <a:spcAft>
                          <a:spcPts val="1000"/>
                        </a:spcAft>
                      </a:pPr>
                      <a:r>
                        <a:rPr lang="fa-IR" sz="2000" dirty="0">
                          <a:effectLst/>
                        </a:rPr>
                        <a:t>عادي شدن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tc>
                <a:extLst>
                  <a:ext uri="{0D108BD9-81ED-4DB2-BD59-A6C34878D82A}">
                    <a16:rowId xmlns:a16="http://schemas.microsoft.com/office/drawing/2014/main" val="4113934060"/>
                  </a:ext>
                </a:extLst>
              </a:tr>
            </a:tbl>
          </a:graphicData>
        </a:graphic>
      </p:graphicFrame>
    </p:spTree>
    <p:extLst>
      <p:ext uri="{BB962C8B-B14F-4D97-AF65-F5344CB8AC3E}">
        <p14:creationId xmlns:p14="http://schemas.microsoft.com/office/powerpoint/2010/main" val="2566000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488" y="452717"/>
            <a:ext cx="11197883" cy="1713707"/>
          </a:xfrm>
          <a:blipFill>
            <a:blip r:embed="rId2"/>
            <a:tile tx="0" ty="0" sx="100000" sy="100000" flip="none" algn="tl"/>
          </a:blipFill>
        </p:spPr>
        <p:txBody>
          <a:bodyPr/>
          <a:lstStyle/>
          <a:p>
            <a:pPr algn="r"/>
            <a:r>
              <a:rPr lang="fa-IR" sz="3600" b="1" dirty="0">
                <a:solidFill>
                  <a:schemeClr val="bg1">
                    <a:lumMod val="75000"/>
                    <a:lumOff val="25000"/>
                  </a:schemeClr>
                </a:solidFill>
              </a:rPr>
              <a:t>بررسي هدف هاي حيطه شناختي : به كليه يادگيري هاي انسان كه جنبه حفظي دارد و در ذهن جاي مي گيرد را يادگيري حيطه شناختي گفته مي شود.</a:t>
            </a:r>
            <a:r>
              <a:rPr lang="en-US" sz="3600" dirty="0">
                <a:solidFill>
                  <a:schemeClr val="bg1">
                    <a:lumMod val="75000"/>
                    <a:lumOff val="25000"/>
                  </a:schemeClr>
                </a:solidFill>
              </a:rPr>
              <a:t/>
            </a:r>
            <a:br>
              <a:rPr lang="en-US" sz="3600" dirty="0">
                <a:solidFill>
                  <a:schemeClr val="bg1">
                    <a:lumMod val="75000"/>
                    <a:lumOff val="25000"/>
                  </a:schemeClr>
                </a:solidFill>
              </a:rPr>
            </a:br>
            <a:endParaRPr lang="fa-IR" sz="3600" dirty="0">
              <a:solidFill>
                <a:schemeClr val="bg1">
                  <a:lumMod val="75000"/>
                  <a:lumOff val="25000"/>
                </a:schemeClr>
              </a:solidFill>
            </a:endParaRPr>
          </a:p>
        </p:txBody>
      </p:sp>
      <p:sp>
        <p:nvSpPr>
          <p:cNvPr id="3" name="Content Placeholder 2"/>
          <p:cNvSpPr>
            <a:spLocks noGrp="1"/>
          </p:cNvSpPr>
          <p:nvPr>
            <p:ph idx="1"/>
          </p:nvPr>
        </p:nvSpPr>
        <p:spPr>
          <a:xfrm>
            <a:off x="1294228" y="2348339"/>
            <a:ext cx="10058400" cy="4195481"/>
          </a:xfrm>
        </p:spPr>
        <p:txBody>
          <a:bodyPr>
            <a:normAutofit/>
          </a:bodyPr>
          <a:lstStyle/>
          <a:p>
            <a:pPr rtl="1"/>
            <a:r>
              <a:rPr lang="fa-IR" sz="2800" b="1" dirty="0">
                <a:cs typeface="2  Nazanin" panose="00000400000000000000" pitchFamily="2" charset="-78"/>
              </a:rPr>
              <a:t>دانش : طبقه بندي در حيطه دانش در حيطه شناختي به آغازين و ابتدايي ترين نوع يادگيري هاي ذهني اطلاق مي شود كه معمولاً با بازشناسي و يادآوري ارتباط دارد . به عنوان مثال وقتي كه معني لغات را ياد مي گيريم و از ما مي پرسند و جواب آنها را مي گوييم ، يادگيري ما در سطح دانش در حيطه شناختي است .</a:t>
            </a:r>
            <a:endParaRPr lang="en-US" sz="2800" dirty="0">
              <a:cs typeface="2  Nazanin" panose="00000400000000000000" pitchFamily="2" charset="-78"/>
            </a:endParaRPr>
          </a:p>
          <a:p>
            <a:pPr rtl="1"/>
            <a:r>
              <a:rPr lang="fa-IR" sz="2800" b="1" dirty="0">
                <a:cs typeface="2  Nazanin" panose="00000400000000000000" pitchFamily="2" charset="-78"/>
              </a:rPr>
              <a:t>درك و فهم : در دومين سطح قرار دارد ، يعني وقتي فرد معناي مطلبي را مي داند به اصطلاح دانش يك موضوع علمي را مي داند در موقعيتي بالاتر مي تواند آن را به عبارت خود توضيح دهد . مثلاً در مثال بالا توضيح مي دهد كه مساوات به چه عملي گفته مي شود.</a:t>
            </a:r>
            <a:endParaRPr lang="en-US" sz="2800" dirty="0">
              <a:cs typeface="2  Nazanin" panose="00000400000000000000" pitchFamily="2" charset="-78"/>
            </a:endParaRPr>
          </a:p>
          <a:p>
            <a:endParaRPr lang="fa-IR" sz="2800" dirty="0">
              <a:cs typeface="2  Nazanin" panose="00000400000000000000" pitchFamily="2" charset="-78"/>
            </a:endParaRPr>
          </a:p>
        </p:txBody>
      </p:sp>
    </p:spTree>
    <p:extLst>
      <p:ext uri="{BB962C8B-B14F-4D97-AF65-F5344CB8AC3E}">
        <p14:creationId xmlns:p14="http://schemas.microsoft.com/office/powerpoint/2010/main" val="289674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369" y="337626"/>
            <a:ext cx="11099409" cy="5910774"/>
          </a:xfrm>
          <a:blipFill>
            <a:blip r:embed="rId2"/>
            <a:tile tx="0" ty="0" sx="100000" sy="100000" flip="none" algn="tl"/>
          </a:blipFill>
        </p:spPr>
        <p:txBody>
          <a:bodyPr>
            <a:normAutofit/>
          </a:bodyPr>
          <a:lstStyle/>
          <a:p>
            <a:pPr rtl="1"/>
            <a:r>
              <a:rPr lang="fa-IR" sz="3200" b="1" dirty="0">
                <a:solidFill>
                  <a:srgbClr val="FF0000"/>
                </a:solidFill>
              </a:rPr>
              <a:t>كاربرد </a:t>
            </a:r>
            <a:r>
              <a:rPr lang="fa-IR" sz="3200" b="1" dirty="0">
                <a:solidFill>
                  <a:schemeClr val="bg1">
                    <a:lumMod val="65000"/>
                    <a:lumOff val="35000"/>
                  </a:schemeClr>
                </a:solidFill>
              </a:rPr>
              <a:t>: ميزان يادگيري فرد وقتي به اينجا مي رسد كه آنچه را آموخته و فهميده است در يك موقعيت جديد به كار مي برد . به عنوان مثال كلمه مساوات را در يك جمله جديد بدرستي به كار برد .</a:t>
            </a:r>
            <a:endParaRPr lang="en-US" sz="3200" dirty="0">
              <a:solidFill>
                <a:schemeClr val="bg1">
                  <a:lumMod val="65000"/>
                  <a:lumOff val="35000"/>
                </a:schemeClr>
              </a:solidFill>
            </a:endParaRPr>
          </a:p>
          <a:p>
            <a:pPr rtl="1"/>
            <a:r>
              <a:rPr lang="fa-IR" sz="3200" b="1" dirty="0">
                <a:solidFill>
                  <a:srgbClr val="FF0000"/>
                </a:solidFill>
              </a:rPr>
              <a:t>تجزيه و تحليل </a:t>
            </a:r>
            <a:r>
              <a:rPr lang="fa-IR" sz="3200" b="1" dirty="0">
                <a:solidFill>
                  <a:schemeClr val="bg1">
                    <a:lumMod val="65000"/>
                    <a:lumOff val="35000"/>
                  </a:schemeClr>
                </a:solidFill>
              </a:rPr>
              <a:t>: توانايي ذهني فرد وقتي به اين مرحله مي رسد كه قادر باشد سه كار را انجام دهد.</a:t>
            </a:r>
            <a:endParaRPr lang="en-US" sz="3200" dirty="0">
              <a:solidFill>
                <a:schemeClr val="bg1">
                  <a:lumMod val="65000"/>
                  <a:lumOff val="35000"/>
                </a:schemeClr>
              </a:solidFill>
            </a:endParaRPr>
          </a:p>
          <a:p>
            <a:pPr rtl="1"/>
            <a:r>
              <a:rPr lang="fa-IR" sz="3200" b="1" dirty="0">
                <a:solidFill>
                  <a:schemeClr val="bg1">
                    <a:lumMod val="65000"/>
                    <a:lumOff val="35000"/>
                  </a:schemeClr>
                </a:solidFill>
              </a:rPr>
              <a:t>-        يك كل را به اجزايش بدرستي تقسيم نمايد .</a:t>
            </a:r>
            <a:endParaRPr lang="en-US" sz="3200" dirty="0">
              <a:solidFill>
                <a:schemeClr val="bg1">
                  <a:lumMod val="65000"/>
                  <a:lumOff val="35000"/>
                </a:schemeClr>
              </a:solidFill>
            </a:endParaRPr>
          </a:p>
          <a:p>
            <a:pPr rtl="1"/>
            <a:r>
              <a:rPr lang="fa-IR" sz="3200" b="1" dirty="0">
                <a:solidFill>
                  <a:schemeClr val="bg1">
                    <a:lumMod val="65000"/>
                    <a:lumOff val="35000"/>
                  </a:schemeClr>
                </a:solidFill>
              </a:rPr>
              <a:t>-        روابط بين اجزا را بدرستي تعيين نمايد .</a:t>
            </a:r>
            <a:endParaRPr lang="en-US" sz="3200" dirty="0">
              <a:solidFill>
                <a:schemeClr val="bg1">
                  <a:lumMod val="65000"/>
                  <a:lumOff val="35000"/>
                </a:schemeClr>
              </a:solidFill>
            </a:endParaRPr>
          </a:p>
          <a:p>
            <a:pPr rtl="1"/>
            <a:r>
              <a:rPr lang="fa-IR" sz="3200" b="1" dirty="0">
                <a:solidFill>
                  <a:schemeClr val="bg1">
                    <a:lumMod val="65000"/>
                    <a:lumOff val="35000"/>
                  </a:schemeClr>
                </a:solidFill>
              </a:rPr>
              <a:t>-        از اين روابط يك كل استخراج نمايد</a:t>
            </a:r>
            <a:r>
              <a:rPr lang="fa-IR" b="1" dirty="0">
                <a:solidFill>
                  <a:schemeClr val="bg1">
                    <a:lumMod val="65000"/>
                    <a:lumOff val="35000"/>
                  </a:schemeClr>
                </a:solidFill>
              </a:rPr>
              <a:t>.</a:t>
            </a:r>
            <a:endParaRPr lang="en-US" dirty="0">
              <a:solidFill>
                <a:schemeClr val="bg1">
                  <a:lumMod val="65000"/>
                  <a:lumOff val="35000"/>
                </a:schemeClr>
              </a:solidFill>
            </a:endParaRPr>
          </a:p>
        </p:txBody>
      </p:sp>
    </p:spTree>
    <p:extLst>
      <p:ext uri="{BB962C8B-B14F-4D97-AF65-F5344CB8AC3E}">
        <p14:creationId xmlns:p14="http://schemas.microsoft.com/office/powerpoint/2010/main" val="1112658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407964"/>
            <a:ext cx="9799150" cy="5840436"/>
          </a:xfrm>
          <a:blipFill>
            <a:blip r:embed="rId2"/>
            <a:tile tx="0" ty="0" sx="100000" sy="100000" flip="none" algn="tl"/>
          </a:blipFill>
        </p:spPr>
        <p:txBody>
          <a:bodyPr>
            <a:noAutofit/>
          </a:bodyPr>
          <a:lstStyle/>
          <a:p>
            <a:pPr rtl="1"/>
            <a:r>
              <a:rPr lang="fa-IR" sz="3200" b="1" dirty="0">
                <a:solidFill>
                  <a:srgbClr val="FF0000"/>
                </a:solidFill>
                <a:cs typeface="2  Nazanin" panose="00000400000000000000" pitchFamily="2" charset="-78"/>
              </a:rPr>
              <a:t>تركيب (خلاقيت و نوآوري) </a:t>
            </a:r>
            <a:r>
              <a:rPr lang="fa-IR" sz="3200" b="1" dirty="0">
                <a:solidFill>
                  <a:schemeClr val="bg1">
                    <a:lumMod val="95000"/>
                    <a:lumOff val="5000"/>
                  </a:schemeClr>
                </a:solidFill>
                <a:cs typeface="2  Nazanin" panose="00000400000000000000" pitchFamily="2" charset="-78"/>
              </a:rPr>
              <a:t>: توانايي بالاي ذهني انسان است كه پس از گذراندن چهار سطح قبلي در بعضي موارد فرد به اينجا مي رسد . به طوري كه در توانايي اخذ شده نوعي خلاقيت و جديد بودن مشاهده مي شود . مثلاً در مثال مساوات هر گاه دانش آموز بتواند يك مقاله نو يا يك انشاء جديد بدرستي بنويسد ، توانايي ذهني او در تركيب است .</a:t>
            </a:r>
            <a:endParaRPr lang="en-US" sz="3200" dirty="0">
              <a:solidFill>
                <a:schemeClr val="bg1">
                  <a:lumMod val="95000"/>
                  <a:lumOff val="5000"/>
                </a:schemeClr>
              </a:solidFill>
              <a:cs typeface="2  Nazanin" panose="00000400000000000000" pitchFamily="2" charset="-78"/>
            </a:endParaRPr>
          </a:p>
          <a:p>
            <a:r>
              <a:rPr lang="fa-IR" sz="3200" b="1" dirty="0">
                <a:solidFill>
                  <a:srgbClr val="FF0000"/>
                </a:solidFill>
                <a:cs typeface="2  Nazanin" panose="00000400000000000000" pitchFamily="2" charset="-78"/>
              </a:rPr>
              <a:t>ارزشيابي</a:t>
            </a:r>
            <a:r>
              <a:rPr lang="fa-IR" sz="3200" b="1" dirty="0">
                <a:solidFill>
                  <a:schemeClr val="bg1">
                    <a:lumMod val="95000"/>
                    <a:lumOff val="5000"/>
                  </a:schemeClr>
                </a:solidFill>
                <a:cs typeface="2  Nazanin" panose="00000400000000000000" pitchFamily="2" charset="-78"/>
              </a:rPr>
              <a:t> : ارزشيابي در واقع به معناي قضاوت كردن يا داوري كردن است و در دو سطح انجام مي شود . (سطح دروني و سطح بيروني</a:t>
            </a:r>
            <a:endParaRPr lang="fa-IR" sz="3200" dirty="0">
              <a:solidFill>
                <a:schemeClr val="bg1">
                  <a:lumMod val="95000"/>
                  <a:lumOff val="5000"/>
                </a:schemeClr>
              </a:solidFill>
              <a:cs typeface="2  Nazanin" panose="00000400000000000000" pitchFamily="2" charset="-78"/>
            </a:endParaRPr>
          </a:p>
        </p:txBody>
      </p:sp>
    </p:spTree>
    <p:extLst>
      <p:ext uri="{BB962C8B-B14F-4D97-AF65-F5344CB8AC3E}">
        <p14:creationId xmlns:p14="http://schemas.microsoft.com/office/powerpoint/2010/main" val="2529467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11086344" cy="1400530"/>
          </a:xfrm>
          <a:blipFill>
            <a:blip r:embed="rId2"/>
            <a:tile tx="0" ty="0" sx="100000" sy="100000" flip="none" algn="tl"/>
          </a:blipFill>
        </p:spPr>
        <p:txBody>
          <a:bodyPr/>
          <a:lstStyle/>
          <a:p>
            <a:pPr algn="r" rtl="1"/>
            <a:r>
              <a:rPr lang="fa-IR" b="1" dirty="0">
                <a:solidFill>
                  <a:schemeClr val="bg1">
                    <a:lumMod val="95000"/>
                    <a:lumOff val="5000"/>
                  </a:schemeClr>
                </a:solidFill>
              </a:rPr>
              <a:t>حيطه عاطفي : به كليه يادگيري هاي انسان اطلاق مي شود كه جنبه احساسي ، ارزشي ، اخلاقي و عاطفي دارد .</a:t>
            </a:r>
            <a:endParaRPr lang="en-US" dirty="0">
              <a:solidFill>
                <a:schemeClr val="bg1">
                  <a:lumMod val="95000"/>
                  <a:lumOff val="5000"/>
                </a:schemeClr>
              </a:solidFill>
            </a:endParaRPr>
          </a:p>
        </p:txBody>
      </p:sp>
      <p:sp>
        <p:nvSpPr>
          <p:cNvPr id="3" name="Content Placeholder 2"/>
          <p:cNvSpPr>
            <a:spLocks noGrp="1"/>
          </p:cNvSpPr>
          <p:nvPr>
            <p:ph idx="1"/>
          </p:nvPr>
        </p:nvSpPr>
        <p:spPr>
          <a:xfrm>
            <a:off x="1497207" y="2123256"/>
            <a:ext cx="10333722" cy="4195481"/>
          </a:xfrm>
          <a:blipFill>
            <a:blip r:embed="rId3"/>
            <a:tile tx="0" ty="0" sx="100000" sy="100000" flip="none" algn="tl"/>
          </a:blipFill>
        </p:spPr>
        <p:txBody>
          <a:bodyPr>
            <a:normAutofit/>
          </a:bodyPr>
          <a:lstStyle/>
          <a:p>
            <a:pPr rtl="1"/>
            <a:r>
              <a:rPr lang="fa-IR" sz="2800" b="1" dirty="0">
                <a:solidFill>
                  <a:srgbClr val="FF0000"/>
                </a:solidFill>
                <a:cs typeface="2  Nazanin" panose="00000400000000000000" pitchFamily="2" charset="-78"/>
              </a:rPr>
              <a:t>توجه</a:t>
            </a:r>
            <a:r>
              <a:rPr lang="fa-IR" sz="2800" b="1" dirty="0">
                <a:solidFill>
                  <a:srgbClr val="660066"/>
                </a:solidFill>
                <a:cs typeface="2  Nazanin" panose="00000400000000000000" pitchFamily="2" charset="-78"/>
              </a:rPr>
              <a:t> : در اولين سطح توجه قرار دارد . توجه با دانش ارتباط مستقيم دارد . ميزان تمايل انسانهاست ، هنگامي كه به فرد گفته مي شود و او آنها را مورد توجه قرار مي دهد . مثلاً وقتي به فرد گفته مي شود رعايت نظم را به طور عملي انجام مي دهد .</a:t>
            </a:r>
            <a:endParaRPr lang="en-US" sz="2800" dirty="0">
              <a:solidFill>
                <a:srgbClr val="660066"/>
              </a:solidFill>
              <a:cs typeface="2  Nazanin" panose="00000400000000000000" pitchFamily="2" charset="-78"/>
            </a:endParaRPr>
          </a:p>
          <a:p>
            <a:pPr rtl="1"/>
            <a:r>
              <a:rPr lang="fa-IR" sz="2800" b="1" dirty="0">
                <a:solidFill>
                  <a:srgbClr val="FF0000"/>
                </a:solidFill>
                <a:cs typeface="2  Nazanin" panose="00000400000000000000" pitchFamily="2" charset="-78"/>
              </a:rPr>
              <a:t>واكنش</a:t>
            </a:r>
            <a:r>
              <a:rPr lang="fa-IR" sz="2800" b="1" dirty="0">
                <a:solidFill>
                  <a:srgbClr val="660066"/>
                </a:solidFill>
                <a:cs typeface="2  Nazanin" panose="00000400000000000000" pitchFamily="2" charset="-78"/>
              </a:rPr>
              <a:t> : در مرحله دوم فرد نسبت به مسائل عاطفي از خود واكنش نشان مي دهد يعني علاقمند است در اين مرحله فرد داوطلب ، كارهاي عاطفي را با علاقه دنبال مي كند .</a:t>
            </a:r>
            <a:endParaRPr lang="en-US" sz="2800" dirty="0">
              <a:solidFill>
                <a:srgbClr val="660066"/>
              </a:solidFill>
              <a:cs typeface="2  Nazanin" panose="00000400000000000000" pitchFamily="2" charset="-78"/>
            </a:endParaRPr>
          </a:p>
          <a:p>
            <a:pPr rtl="1"/>
            <a:r>
              <a:rPr lang="fa-IR" sz="2800" b="1" dirty="0">
                <a:solidFill>
                  <a:srgbClr val="FF0000"/>
                </a:solidFill>
                <a:cs typeface="2  Nazanin" panose="00000400000000000000" pitchFamily="2" charset="-78"/>
              </a:rPr>
              <a:t>ارزش گذاري : </a:t>
            </a:r>
            <a:r>
              <a:rPr lang="fa-IR" sz="2800" b="1" dirty="0">
                <a:solidFill>
                  <a:srgbClr val="660066"/>
                </a:solidFill>
                <a:cs typeface="2  Nazanin" panose="00000400000000000000" pitchFamily="2" charset="-78"/>
              </a:rPr>
              <a:t>در اين مرحله رفتارها به صورت ثابت تكرار مي شود به طوري كه ما مي گوييم دروني شده است.</a:t>
            </a:r>
            <a:endParaRPr lang="en-US" sz="2800" dirty="0">
              <a:solidFill>
                <a:srgbClr val="660066"/>
              </a:solidFill>
              <a:cs typeface="2  Nazanin" panose="00000400000000000000" pitchFamily="2" charset="-78"/>
            </a:endParaRPr>
          </a:p>
          <a:p>
            <a:endParaRPr lang="fa-IR" sz="2800" dirty="0">
              <a:solidFill>
                <a:srgbClr val="660066"/>
              </a:solidFill>
              <a:cs typeface="2  Nazanin" panose="00000400000000000000" pitchFamily="2" charset="-78"/>
            </a:endParaRPr>
          </a:p>
        </p:txBody>
      </p:sp>
    </p:spTree>
    <p:extLst>
      <p:ext uri="{BB962C8B-B14F-4D97-AF65-F5344CB8AC3E}">
        <p14:creationId xmlns:p14="http://schemas.microsoft.com/office/powerpoint/2010/main" val="924325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365760"/>
            <a:ext cx="10291519" cy="5882639"/>
          </a:xfrm>
          <a:blipFill>
            <a:blip r:embed="rId2"/>
            <a:tile tx="0" ty="0" sx="100000" sy="100000" flip="none" algn="tl"/>
          </a:blipFill>
        </p:spPr>
        <p:txBody>
          <a:bodyPr>
            <a:noAutofit/>
          </a:bodyPr>
          <a:lstStyle/>
          <a:p>
            <a:pPr rtl="1"/>
            <a:r>
              <a:rPr lang="fa-IR" sz="3600" b="1" dirty="0">
                <a:solidFill>
                  <a:srgbClr val="FF0000"/>
                </a:solidFill>
              </a:rPr>
              <a:t>سازمان بندي ارزش ها </a:t>
            </a:r>
            <a:r>
              <a:rPr lang="fa-IR" sz="3600" b="1" dirty="0">
                <a:solidFill>
                  <a:schemeClr val="bg1"/>
                </a:solidFill>
              </a:rPr>
              <a:t>: در سازمان بندي ارزش ها فرد بيش از يك ارزش را در خود دروني و ثابت مي كند . مانند يك شخص هم با تربيت است و هم نظم را رعايت مي كند.</a:t>
            </a:r>
            <a:endParaRPr lang="en-US" sz="3600" dirty="0">
              <a:solidFill>
                <a:schemeClr val="bg1"/>
              </a:solidFill>
            </a:endParaRPr>
          </a:p>
          <a:p>
            <a:pPr rtl="1"/>
            <a:r>
              <a:rPr lang="fa-IR" sz="3600" b="1" dirty="0">
                <a:solidFill>
                  <a:srgbClr val="FF0000"/>
                </a:solidFill>
              </a:rPr>
              <a:t>تبلور صفات </a:t>
            </a:r>
            <a:r>
              <a:rPr lang="fa-IR" sz="3600" b="1" dirty="0">
                <a:solidFill>
                  <a:schemeClr val="bg1"/>
                </a:solidFill>
              </a:rPr>
              <a:t>: تبلور در لغت به معناي ظاهر شدن است . در تبلور ارزشها فرد به درجه اي مي رسد كه صفات به صورت ارزشهاي ثابت از او ظاهر مي شود . چنين فردي ويژگي ها جهان بيني مخصوص به خود دارد و شخصيت منحصر به فرد پيدا مي كند . فرد به غير از موارد ضروري حتي تا پاي مرگ صفات ارزشي را از خود بروز مي دهد.</a:t>
            </a:r>
            <a:endParaRPr lang="en-US" sz="3600" dirty="0">
              <a:solidFill>
                <a:schemeClr val="bg1"/>
              </a:solidFill>
            </a:endParaRPr>
          </a:p>
        </p:txBody>
      </p:sp>
    </p:spTree>
    <p:extLst>
      <p:ext uri="{BB962C8B-B14F-4D97-AF65-F5344CB8AC3E}">
        <p14:creationId xmlns:p14="http://schemas.microsoft.com/office/powerpoint/2010/main" val="2181291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730916" y="211220"/>
            <a:ext cx="8778240" cy="2771132"/>
          </a:xfrm>
          <a:prstGeom prst="roundRect">
            <a:avLst/>
          </a:prstGeom>
          <a:solidFill>
            <a:schemeClr val="accent1">
              <a:lumMod val="40000"/>
              <a:lumOff val="60000"/>
            </a:schemeClr>
          </a:solidFill>
          <a:ln>
            <a:solidFill>
              <a:schemeClr val="accent4"/>
            </a:solidFill>
          </a:ln>
          <a:effectLst>
            <a:glow rad="228600">
              <a:schemeClr val="accent2">
                <a:satMod val="175000"/>
                <a:alpha val="40000"/>
              </a:schemeClr>
            </a:glo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sp3d extrusionH="57150">
              <a:bevelT w="38100" h="38100" prst="relaxedInset"/>
            </a:sp3d>
          </a:bodyPr>
          <a:lstStyle/>
          <a:p>
            <a:pPr algn="ctr" eaLnBrk="1" fontAlgn="auto" hangingPunct="1">
              <a:spcBef>
                <a:spcPts val="0"/>
              </a:spcBef>
              <a:spcAft>
                <a:spcPts val="0"/>
              </a:spcAft>
              <a:defRPr/>
            </a:pPr>
            <a:r>
              <a:rPr lang="fa-IR" sz="6000" b="1" dirty="0">
                <a:ln w="6600">
                  <a:solidFill>
                    <a:srgbClr val="7030A0"/>
                  </a:solidFill>
                  <a:prstDash val="solid"/>
                </a:ln>
                <a:solidFill>
                  <a:srgbClr val="FFFFFF"/>
                </a:solidFill>
                <a:effectLst>
                  <a:outerShdw dist="38100" dir="2700000" algn="tl" rotWithShape="0">
                    <a:schemeClr val="accent2"/>
                  </a:outerShdw>
                </a:effectLst>
              </a:rPr>
              <a:t>درس برنامه ریزی آموزشی</a:t>
            </a:r>
          </a:p>
          <a:p>
            <a:pPr algn="ctr" eaLnBrk="1" fontAlgn="auto" hangingPunct="1">
              <a:spcBef>
                <a:spcPts val="0"/>
              </a:spcBef>
              <a:spcAft>
                <a:spcPts val="0"/>
              </a:spcAft>
              <a:defRPr/>
            </a:pPr>
            <a:endParaRPr lang="fa-I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a:p>
            <a:pPr algn="ctr" eaLnBrk="1" fontAlgn="auto" hangingPunct="1">
              <a:spcBef>
                <a:spcPts val="0"/>
              </a:spcBef>
              <a:spcAft>
                <a:spcPts val="0"/>
              </a:spcAft>
              <a:defRPr/>
            </a:pPr>
            <a:r>
              <a:rPr lang="fa-IR"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     </a:t>
            </a:r>
            <a:r>
              <a:rPr lang="fa-IR" sz="4000" b="1" dirty="0">
                <a:ln w="9525">
                  <a:solidFill>
                    <a:srgbClr val="7030A0"/>
                  </a:solidFill>
                  <a:prstDash val="solid"/>
                </a:ln>
                <a:solidFill>
                  <a:schemeClr val="accent5"/>
                </a:solidFill>
                <a:effectLst>
                  <a:glow rad="63500">
                    <a:schemeClr val="accent3">
                      <a:satMod val="175000"/>
                      <a:alpha val="40000"/>
                    </a:schemeClr>
                  </a:glow>
                  <a:outerShdw blurRad="12700" dist="38100" dir="2700000" algn="tl" rotWithShape="0">
                    <a:schemeClr val="accent5">
                      <a:lumMod val="60000"/>
                      <a:lumOff val="40000"/>
                    </a:schemeClr>
                  </a:outerShdw>
                </a:effectLst>
              </a:rPr>
              <a:t>کتاب : مبانی برنامه ریزی </a:t>
            </a:r>
            <a:r>
              <a:rPr lang="fa-IR" sz="4000" b="1" dirty="0" smtClean="0">
                <a:ln w="9525">
                  <a:solidFill>
                    <a:srgbClr val="7030A0"/>
                  </a:solidFill>
                  <a:prstDash val="solid"/>
                </a:ln>
                <a:solidFill>
                  <a:schemeClr val="accent5"/>
                </a:solidFill>
                <a:effectLst>
                  <a:glow rad="63500">
                    <a:schemeClr val="accent3">
                      <a:satMod val="175000"/>
                      <a:alpha val="40000"/>
                    </a:schemeClr>
                  </a:glow>
                  <a:outerShdw blurRad="12700" dist="38100" dir="2700000" algn="tl" rotWithShape="0">
                    <a:schemeClr val="accent5">
                      <a:lumMod val="60000"/>
                      <a:lumOff val="40000"/>
                    </a:schemeClr>
                  </a:outerShdw>
                </a:effectLst>
              </a:rPr>
              <a:t>آموزشی</a:t>
            </a:r>
            <a:endParaRPr lang="fa-IR" sz="3600" b="1" dirty="0">
              <a:ln w="6600">
                <a:solidFill>
                  <a:srgbClr val="FF0000"/>
                </a:solidFill>
                <a:prstDash val="solid"/>
              </a:ln>
              <a:solidFill>
                <a:srgbClr val="FFFFFF"/>
              </a:solidFill>
              <a:effectLst>
                <a:outerShdw dist="38100" dir="2700000" algn="tl" rotWithShape="0">
                  <a:schemeClr val="accent2"/>
                </a:outerShdw>
              </a:effectLst>
            </a:endParaRPr>
          </a:p>
        </p:txBody>
      </p:sp>
      <p:sp>
        <p:nvSpPr>
          <p:cNvPr id="10" name="Rounded Rectangle 9"/>
          <p:cNvSpPr/>
          <p:nvPr/>
        </p:nvSpPr>
        <p:spPr>
          <a:xfrm>
            <a:off x="1147109" y="3348771"/>
            <a:ext cx="9945859" cy="3362178"/>
          </a:xfrm>
          <a:prstGeom prst="roundRect">
            <a:avLst/>
          </a:prstGeom>
          <a:solidFill>
            <a:srgbClr val="F8CEB2"/>
          </a:solidFill>
          <a:ln>
            <a:noFill/>
          </a:ln>
          <a:effectLst>
            <a:glow rad="139700">
              <a:schemeClr val="accent1">
                <a:satMod val="175000"/>
                <a:alpha val="40000"/>
              </a:schemeClr>
            </a:glow>
            <a:outerShdw blurRad="44450" dist="27940" dir="5400000" algn="ctr">
              <a:srgbClr val="000000">
                <a:alpha val="32000"/>
              </a:srgbClr>
            </a:outerShdw>
          </a:effectLst>
          <a:scene3d>
            <a:camera prst="orthographicFront"/>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
                <a:rot lat="0" lon="0" rev="15600000"/>
              </a:lightRig>
            </a:scene3d>
            <a:sp3d extrusionH="57150" prstMaterial="softEdge">
              <a:bevelT w="25400" h="38100"/>
            </a:sp3d>
          </a:bodyPr>
          <a:lstStyle/>
          <a:p>
            <a:pPr algn="ctr" eaLnBrk="1" fontAlgn="auto" hangingPunct="1">
              <a:lnSpc>
                <a:spcPts val="2900"/>
              </a:lnSpc>
              <a:spcBef>
                <a:spcPts val="0"/>
              </a:spcBef>
              <a:spcAft>
                <a:spcPts val="0"/>
              </a:spcAft>
              <a:defRPr/>
            </a:pPr>
            <a:endParaRPr lang="fa-IR" sz="2400" b="1" dirty="0">
              <a:ln/>
              <a:solidFill>
                <a:schemeClr val="accent4"/>
              </a:solidFill>
            </a:endParaRP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2  Nazanin" panose="00000400000000000000" pitchFamily="2" charset="-78"/>
              </a:rPr>
              <a:t>حيطه رواني – حركتي : از پنج سطح به شرح زير تشكيل شده است .</a:t>
            </a:r>
            <a:r>
              <a:rPr lang="en-US" dirty="0">
                <a:cs typeface="2  Nazanin" panose="00000400000000000000" pitchFamily="2" charset="-78"/>
              </a:rPr>
              <a:t/>
            </a:r>
            <a:br>
              <a:rPr lang="en-US" dirty="0">
                <a:cs typeface="2  Nazanin" panose="00000400000000000000" pitchFamily="2" charset="-78"/>
              </a:rPr>
            </a:br>
            <a:endParaRPr lang="fa-IR" dirty="0">
              <a:cs typeface="2  Nazanin" panose="00000400000000000000" pitchFamily="2" charset="-78"/>
            </a:endParaRPr>
          </a:p>
        </p:txBody>
      </p:sp>
      <p:sp>
        <p:nvSpPr>
          <p:cNvPr id="3" name="Content Placeholder 2"/>
          <p:cNvSpPr>
            <a:spLocks noGrp="1"/>
          </p:cNvSpPr>
          <p:nvPr>
            <p:ph idx="1"/>
          </p:nvPr>
        </p:nvSpPr>
        <p:spPr>
          <a:blipFill>
            <a:blip r:embed="rId2"/>
            <a:tile tx="0" ty="0" sx="100000" sy="100000" flip="none" algn="tl"/>
          </a:blipFill>
        </p:spPr>
        <p:txBody>
          <a:bodyPr>
            <a:normAutofit/>
          </a:bodyPr>
          <a:lstStyle/>
          <a:p>
            <a:pPr rtl="1"/>
            <a:r>
              <a:rPr lang="fa-IR" sz="3200" b="1" dirty="0">
                <a:solidFill>
                  <a:srgbClr val="FF0000"/>
                </a:solidFill>
                <a:cs typeface="2  Nazanin" panose="00000400000000000000" pitchFamily="2" charset="-78"/>
              </a:rPr>
              <a:t>1- تقليد </a:t>
            </a:r>
            <a:r>
              <a:rPr lang="fa-IR" sz="3200" b="1" dirty="0">
                <a:solidFill>
                  <a:schemeClr val="bg1">
                    <a:lumMod val="95000"/>
                    <a:lumOff val="5000"/>
                  </a:schemeClr>
                </a:solidFill>
                <a:cs typeface="2  Nazanin" panose="00000400000000000000" pitchFamily="2" charset="-78"/>
              </a:rPr>
              <a:t>: در اين سطح فراگيران انجام يك كار را به كمك ديگران به تنهايي انجام مي دهند مانند كسي كه به كمك مربي خود بر روي خط بدرستي حروف را مي نويسد .</a:t>
            </a:r>
            <a:endParaRPr lang="en-US" sz="3200" dirty="0">
              <a:solidFill>
                <a:schemeClr val="bg1">
                  <a:lumMod val="95000"/>
                  <a:lumOff val="5000"/>
                </a:schemeClr>
              </a:solidFill>
              <a:cs typeface="2  Nazanin" panose="00000400000000000000" pitchFamily="2" charset="-78"/>
            </a:endParaRPr>
          </a:p>
          <a:p>
            <a:pPr rtl="1"/>
            <a:r>
              <a:rPr lang="fa-IR" sz="3200" b="1" dirty="0">
                <a:solidFill>
                  <a:srgbClr val="FF0000"/>
                </a:solidFill>
                <a:cs typeface="2  Nazanin" panose="00000400000000000000" pitchFamily="2" charset="-78"/>
              </a:rPr>
              <a:t>2- اجراي مستقل </a:t>
            </a:r>
            <a:r>
              <a:rPr lang="fa-IR" sz="3200" b="1" dirty="0">
                <a:solidFill>
                  <a:schemeClr val="bg1">
                    <a:lumMod val="95000"/>
                    <a:lumOff val="5000"/>
                  </a:schemeClr>
                </a:solidFill>
                <a:cs typeface="2  Nazanin" panose="00000400000000000000" pitchFamily="2" charset="-78"/>
              </a:rPr>
              <a:t>: در اين مرحله فرد قادر است به تنهايي و بدون كمك ديگران يك كار را انجام دهد . مانند رانندگي كردن بدون كمك مربي </a:t>
            </a:r>
            <a:endParaRPr lang="en-US" sz="3200" dirty="0">
              <a:solidFill>
                <a:schemeClr val="bg1">
                  <a:lumMod val="95000"/>
                  <a:lumOff val="5000"/>
                </a:schemeClr>
              </a:solidFill>
              <a:cs typeface="2  Nazanin" panose="00000400000000000000" pitchFamily="2" charset="-78"/>
            </a:endParaRPr>
          </a:p>
          <a:p>
            <a:endParaRPr lang="fa-IR" sz="3200" dirty="0">
              <a:solidFill>
                <a:schemeClr val="bg1">
                  <a:lumMod val="95000"/>
                  <a:lumOff val="5000"/>
                </a:schemeClr>
              </a:solidFill>
              <a:cs typeface="2  Nazanin" panose="00000400000000000000" pitchFamily="2" charset="-78"/>
            </a:endParaRPr>
          </a:p>
        </p:txBody>
      </p:sp>
    </p:spTree>
    <p:extLst>
      <p:ext uri="{BB962C8B-B14F-4D97-AF65-F5344CB8AC3E}">
        <p14:creationId xmlns:p14="http://schemas.microsoft.com/office/powerpoint/2010/main" val="2064327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281354"/>
            <a:ext cx="10812023" cy="5967045"/>
          </a:xfrm>
          <a:blipFill>
            <a:blip r:embed="rId2"/>
            <a:tile tx="0" ty="0" sx="100000" sy="100000" flip="none" algn="tl"/>
          </a:blipFill>
        </p:spPr>
        <p:txBody>
          <a:bodyPr>
            <a:noAutofit/>
          </a:bodyPr>
          <a:lstStyle/>
          <a:p>
            <a:pPr rtl="1"/>
            <a:r>
              <a:rPr lang="fa-IR" sz="3600" b="1" dirty="0">
                <a:solidFill>
                  <a:srgbClr val="FF0000"/>
                </a:solidFill>
                <a:cs typeface="2  Nazanin" panose="00000400000000000000" pitchFamily="2" charset="-78"/>
              </a:rPr>
              <a:t>3- دقت : </a:t>
            </a:r>
            <a:r>
              <a:rPr lang="fa-IR" sz="3600" b="1" dirty="0">
                <a:solidFill>
                  <a:schemeClr val="bg1">
                    <a:lumMod val="65000"/>
                    <a:lumOff val="35000"/>
                  </a:schemeClr>
                </a:solidFill>
                <a:cs typeface="2  Nazanin" panose="00000400000000000000" pitchFamily="2" charset="-78"/>
              </a:rPr>
              <a:t>انجام يك كار با سه ويژگي درستي ، ظرافت و سرعت انجام مي شود كه ويژگي آنها دقت است . به عنوان مثال با دقت مي دوزد ، با دقت رانندگي مي كند.</a:t>
            </a:r>
            <a:endParaRPr lang="en-US" sz="3600" dirty="0">
              <a:solidFill>
                <a:schemeClr val="bg1">
                  <a:lumMod val="65000"/>
                  <a:lumOff val="35000"/>
                </a:schemeClr>
              </a:solidFill>
              <a:cs typeface="2  Nazanin" panose="00000400000000000000" pitchFamily="2" charset="-78"/>
            </a:endParaRPr>
          </a:p>
          <a:p>
            <a:pPr rtl="1"/>
            <a:r>
              <a:rPr lang="fa-IR" sz="3600" b="1" dirty="0">
                <a:solidFill>
                  <a:srgbClr val="FF0000"/>
                </a:solidFill>
                <a:cs typeface="2  Nazanin" panose="00000400000000000000" pitchFamily="2" charset="-78"/>
              </a:rPr>
              <a:t>4- هماهنگي حركات </a:t>
            </a:r>
            <a:r>
              <a:rPr lang="fa-IR" sz="3600" b="1" dirty="0">
                <a:solidFill>
                  <a:schemeClr val="bg1">
                    <a:lumMod val="65000"/>
                    <a:lumOff val="35000"/>
                  </a:schemeClr>
                </a:solidFill>
                <a:cs typeface="2  Nazanin" panose="00000400000000000000" pitchFamily="2" charset="-78"/>
              </a:rPr>
              <a:t>: فرد بيش از يك كار را با ويژگي دقت انجام مي دهد . در هماهنگي حركات صرف انرژي عصبي وجود دارد.</a:t>
            </a:r>
            <a:endParaRPr lang="en-US" sz="3600" dirty="0">
              <a:solidFill>
                <a:schemeClr val="bg1">
                  <a:lumMod val="65000"/>
                  <a:lumOff val="35000"/>
                </a:schemeClr>
              </a:solidFill>
              <a:cs typeface="2  Nazanin" panose="00000400000000000000" pitchFamily="2" charset="-78"/>
            </a:endParaRPr>
          </a:p>
          <a:p>
            <a:pPr rtl="1"/>
            <a:r>
              <a:rPr lang="fa-IR" sz="3600" b="1" dirty="0">
                <a:solidFill>
                  <a:srgbClr val="FF0000"/>
                </a:solidFill>
                <a:cs typeface="2  Nazanin" panose="00000400000000000000" pitchFamily="2" charset="-78"/>
              </a:rPr>
              <a:t>5- عادي شدن يا استادي </a:t>
            </a:r>
            <a:r>
              <a:rPr lang="fa-IR" sz="3600" b="1" dirty="0">
                <a:solidFill>
                  <a:schemeClr val="bg1">
                    <a:lumMod val="65000"/>
                    <a:lumOff val="35000"/>
                  </a:schemeClr>
                </a:solidFill>
                <a:cs typeface="2  Nazanin" panose="00000400000000000000" pitchFamily="2" charset="-78"/>
              </a:rPr>
              <a:t>: فرد وقتي به اين درجه مي رسد كه بدون صرف انرژي عصبي يك كار را انجام مي دهد به طوري كه انجام اين كارها برايش عادي است . مانند استادي در رانندگي </a:t>
            </a:r>
            <a:endParaRPr lang="en-US" sz="3600" dirty="0">
              <a:solidFill>
                <a:schemeClr val="bg1">
                  <a:lumMod val="65000"/>
                  <a:lumOff val="35000"/>
                </a:schemeClr>
              </a:solidFill>
              <a:cs typeface="2  Nazanin" panose="00000400000000000000" pitchFamily="2" charset="-78"/>
            </a:endParaRPr>
          </a:p>
          <a:p>
            <a:endParaRPr lang="fa-IR" sz="3600" dirty="0">
              <a:solidFill>
                <a:schemeClr val="bg1">
                  <a:lumMod val="65000"/>
                  <a:lumOff val="35000"/>
                </a:schemeClr>
              </a:solidFill>
              <a:cs typeface="2  Nazanin" panose="00000400000000000000" pitchFamily="2" charset="-78"/>
            </a:endParaRPr>
          </a:p>
        </p:txBody>
      </p:sp>
    </p:spTree>
    <p:extLst>
      <p:ext uri="{BB962C8B-B14F-4D97-AF65-F5344CB8AC3E}">
        <p14:creationId xmlns:p14="http://schemas.microsoft.com/office/powerpoint/2010/main" val="3762019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p:cNvPicPr>
            <a:picLocks noChangeAspect="1"/>
          </p:cNvPicPr>
          <p:nvPr/>
        </p:nvPicPr>
        <p:blipFill>
          <a:blip r:embed="rId2" cstate="print"/>
          <a:srcRect/>
          <a:stretch>
            <a:fillRect/>
          </a:stretch>
        </p:blipFill>
        <p:spPr bwMode="auto">
          <a:xfrm>
            <a:off x="0" y="-11113"/>
            <a:ext cx="5151438" cy="6869113"/>
          </a:xfrm>
          <a:prstGeom prst="rect">
            <a:avLst/>
          </a:prstGeom>
          <a:noFill/>
          <a:ln w="9525">
            <a:noFill/>
            <a:miter lim="800000"/>
            <a:headEnd/>
            <a:tailEnd/>
          </a:ln>
        </p:spPr>
      </p:pic>
      <p:sp>
        <p:nvSpPr>
          <p:cNvPr id="4" name="Rectangle 3"/>
          <p:cNvSpPr/>
          <p:nvPr/>
        </p:nvSpPr>
        <p:spPr>
          <a:xfrm rot="20087103">
            <a:off x="4785349" y="2430854"/>
            <a:ext cx="6873110" cy="1985178"/>
          </a:xfrm>
          <a:prstGeom prst="rect">
            <a:avLst/>
          </a:prstGeom>
          <a:solidFill>
            <a:srgbClr val="C6E6A2"/>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fa-IR" sz="5400" b="1" dirty="0">
                <a:ln w="6600">
                  <a:solidFill>
                    <a:srgbClr val="C00000"/>
                  </a:solidFill>
                  <a:prstDash val="solid"/>
                </a:ln>
                <a:solidFill>
                  <a:schemeClr val="bg1"/>
                </a:solidFill>
              </a:rPr>
              <a:t>با آرزوی موفقیت برای شما </a:t>
            </a:r>
            <a:r>
              <a:rPr lang="fa-IR" b="1" dirty="0">
                <a:solidFill>
                  <a:schemeClr val="bg1"/>
                </a:solidFill>
              </a:rPr>
              <a:t> </a:t>
            </a:r>
            <a:endParaRPr lang="en-US" b="1"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6BE98"/>
          </a:solidFill>
        </p:spPr>
        <p:txBody>
          <a:bodyPr/>
          <a:lstStyle/>
          <a:p>
            <a:pPr algn="ctr"/>
            <a:r>
              <a:rPr lang="fa-IR" dirty="0"/>
              <a:t>هر برنامه شامل سه </a:t>
            </a:r>
            <a:r>
              <a:rPr lang="fa-IR" sz="6600" dirty="0"/>
              <a:t>رکن</a:t>
            </a:r>
            <a:r>
              <a:rPr lang="fa-IR" dirty="0"/>
              <a:t> اساسی است</a:t>
            </a:r>
          </a:p>
        </p:txBody>
      </p:sp>
      <p:sp>
        <p:nvSpPr>
          <p:cNvPr id="3" name="Content Placeholder 2"/>
          <p:cNvSpPr>
            <a:spLocks noGrp="1"/>
          </p:cNvSpPr>
          <p:nvPr>
            <p:ph idx="1"/>
          </p:nvPr>
        </p:nvSpPr>
        <p:spPr>
          <a:blipFill>
            <a:blip r:embed="rId2"/>
            <a:tile tx="0" ty="0" sx="100000" sy="100000" flip="none" algn="tl"/>
          </a:blipFill>
        </p:spPr>
        <p:txBody>
          <a:bodyPr/>
          <a:lstStyle/>
          <a:p>
            <a:pPr algn="r"/>
            <a:r>
              <a:rPr lang="fa-IR" sz="7200" dirty="0" smtClean="0">
                <a:solidFill>
                  <a:srgbClr val="FF0000"/>
                </a:solidFill>
              </a:rPr>
              <a:t>اهداف</a:t>
            </a:r>
          </a:p>
          <a:p>
            <a:pPr algn="r"/>
            <a:r>
              <a:rPr lang="fa-IR" sz="7200" dirty="0" smtClean="0">
                <a:solidFill>
                  <a:srgbClr val="FF0000"/>
                </a:solidFill>
              </a:rPr>
              <a:t> </a:t>
            </a:r>
            <a:r>
              <a:rPr lang="fa-IR" sz="7200" dirty="0">
                <a:solidFill>
                  <a:srgbClr val="FF0000"/>
                </a:solidFill>
              </a:rPr>
              <a:t>وسایل و منابع </a:t>
            </a:r>
            <a:endParaRPr lang="fa-IR" sz="7200" dirty="0" smtClean="0">
              <a:solidFill>
                <a:srgbClr val="FF0000"/>
              </a:solidFill>
            </a:endParaRPr>
          </a:p>
          <a:p>
            <a:pPr algn="r"/>
            <a:r>
              <a:rPr lang="fa-IR" sz="7200" dirty="0" smtClean="0">
                <a:solidFill>
                  <a:srgbClr val="FF0000"/>
                </a:solidFill>
              </a:rPr>
              <a:t> </a:t>
            </a:r>
            <a:r>
              <a:rPr lang="fa-IR" sz="7200" dirty="0">
                <a:solidFill>
                  <a:srgbClr val="FF0000"/>
                </a:solidFill>
              </a:rPr>
              <a:t>تدابیر و راهبردها</a:t>
            </a:r>
          </a:p>
        </p:txBody>
      </p:sp>
    </p:spTree>
    <p:extLst>
      <p:ext uri="{BB962C8B-B14F-4D97-AF65-F5344CB8AC3E}">
        <p14:creationId xmlns:p14="http://schemas.microsoft.com/office/powerpoint/2010/main" val="2407004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312" y="452718"/>
            <a:ext cx="8946541" cy="1400530"/>
          </a:xfrm>
          <a:gradFill>
            <a:gsLst>
              <a:gs pos="50000">
                <a:schemeClr val="accent1">
                  <a:tint val="44500"/>
                  <a:satMod val="160000"/>
                </a:schemeClr>
              </a:gs>
              <a:gs pos="100000">
                <a:schemeClr val="accent1">
                  <a:tint val="23500"/>
                  <a:satMod val="160000"/>
                </a:schemeClr>
              </a:gs>
            </a:gsLst>
            <a:lin ang="5400000" scaled="0"/>
          </a:gradFill>
        </p:spPr>
        <p:txBody>
          <a:bodyPr/>
          <a:lstStyle/>
          <a:p>
            <a:pPr algn="r"/>
            <a:r>
              <a:rPr lang="fa-IR" dirty="0">
                <a:latin typeface="Adobe Arabic" pitchFamily="18" charset="-78"/>
                <a:cs typeface="Adobe Arabic" pitchFamily="18" charset="-78"/>
              </a:rPr>
              <a:t>برای تهیه و تنظیم یک برنامه، لازم است که به سه سئوال درباره ارکان مذکور پاسخ گفته شود.</a:t>
            </a:r>
          </a:p>
        </p:txBody>
      </p:sp>
      <p:sp>
        <p:nvSpPr>
          <p:cNvPr id="3" name="Content Placeholder 2"/>
          <p:cNvSpPr>
            <a:spLocks noGrp="1"/>
          </p:cNvSpPr>
          <p:nvPr>
            <p:ph idx="1"/>
          </p:nvPr>
        </p:nvSpPr>
        <p:spPr>
          <a:blipFill>
            <a:blip r:embed="rId2"/>
            <a:tile tx="0" ty="0" sx="100000" sy="100000" flip="none" algn="tl"/>
          </a:blipFill>
        </p:spPr>
        <p:txBody>
          <a:bodyPr>
            <a:normAutofit fontScale="77500" lnSpcReduction="20000"/>
          </a:bodyPr>
          <a:lstStyle/>
          <a:p>
            <a:pPr algn="r" rtl="1"/>
            <a:r>
              <a:rPr lang="fa-IR" sz="4800" dirty="0" smtClean="0">
                <a:solidFill>
                  <a:schemeClr val="bg1">
                    <a:lumMod val="85000"/>
                    <a:lumOff val="15000"/>
                  </a:schemeClr>
                </a:solidFill>
                <a:latin typeface="Adobe Arabic" pitchFamily="18" charset="-78"/>
                <a:cs typeface="Adobe Arabic" pitchFamily="18" charset="-78"/>
              </a:rPr>
              <a:t>1-اهداف </a:t>
            </a:r>
            <a:r>
              <a:rPr lang="fa-IR" sz="4800" dirty="0">
                <a:solidFill>
                  <a:schemeClr val="bg1">
                    <a:lumMod val="85000"/>
                    <a:lumOff val="15000"/>
                  </a:schemeClr>
                </a:solidFill>
                <a:latin typeface="Adobe Arabic" pitchFamily="18" charset="-78"/>
                <a:cs typeface="Adobe Arabic" pitchFamily="18" charset="-78"/>
              </a:rPr>
              <a:t>این برنامه چیست، مقصدمان کجاست و چه می‌خواهیم؟</a:t>
            </a:r>
            <a:endParaRPr lang="en-US" sz="4800" dirty="0">
              <a:solidFill>
                <a:schemeClr val="bg1">
                  <a:lumMod val="85000"/>
                  <a:lumOff val="15000"/>
                </a:schemeClr>
              </a:solidFill>
              <a:latin typeface="Adobe Arabic" pitchFamily="18" charset="-78"/>
              <a:cs typeface="Adobe Arabic" pitchFamily="18" charset="-78"/>
            </a:endParaRPr>
          </a:p>
          <a:p>
            <a:pPr algn="r" rtl="1"/>
            <a:r>
              <a:rPr lang="fa-IR" sz="4800" dirty="0">
                <a:solidFill>
                  <a:schemeClr val="bg1">
                    <a:lumMod val="85000"/>
                    <a:lumOff val="15000"/>
                  </a:schemeClr>
                </a:solidFill>
                <a:latin typeface="Adobe Arabic" pitchFamily="18" charset="-78"/>
                <a:cs typeface="Adobe Arabic" pitchFamily="18" charset="-78"/>
              </a:rPr>
              <a:t>2-برای رسیدن به این مقصد و خواسته‌ها، به چه وسایل و منابعی نیاز داریم و محدودیت ها و منابع پیش روی ما کدامند؟</a:t>
            </a:r>
            <a:endParaRPr lang="en-US" sz="4800" dirty="0">
              <a:solidFill>
                <a:schemeClr val="bg1">
                  <a:lumMod val="85000"/>
                  <a:lumOff val="15000"/>
                </a:schemeClr>
              </a:solidFill>
              <a:latin typeface="Adobe Arabic" pitchFamily="18" charset="-78"/>
              <a:cs typeface="Adobe Arabic" pitchFamily="18" charset="-78"/>
            </a:endParaRPr>
          </a:p>
          <a:p>
            <a:pPr algn="r"/>
            <a:r>
              <a:rPr lang="fa-IR" sz="4800" dirty="0">
                <a:solidFill>
                  <a:schemeClr val="bg1">
                    <a:lumMod val="85000"/>
                    <a:lumOff val="15000"/>
                  </a:schemeClr>
                </a:solidFill>
                <a:latin typeface="Adobe Arabic" pitchFamily="18" charset="-78"/>
                <a:cs typeface="Adobe Arabic" pitchFamily="18" charset="-78"/>
              </a:rPr>
              <a:t>3-برای استفاده از این منابع در جهت دستیابی به اهداف برنامه، چه تدابیر و راهبردهایی را می‌توان به کار بست</a:t>
            </a:r>
          </a:p>
        </p:txBody>
      </p:sp>
    </p:spTree>
    <p:extLst>
      <p:ext uri="{BB962C8B-B14F-4D97-AF65-F5344CB8AC3E}">
        <p14:creationId xmlns:p14="http://schemas.microsoft.com/office/powerpoint/2010/main" val="3916114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108" y="329956"/>
            <a:ext cx="11148646" cy="1325563"/>
          </a:xfrm>
          <a:blipFill>
            <a:blip r:embed="rId2"/>
            <a:tile tx="0" ty="0" sx="100000" sy="100000" flip="none" algn="tl"/>
          </a:blipFill>
        </p:spPr>
        <p:txBody>
          <a:bodyPr/>
          <a:lstStyle/>
          <a:p>
            <a:pPr algn="ctr"/>
            <a:r>
              <a:rPr lang="fa-IR" dirty="0"/>
              <a:t>تهيه و تدوين هدفهاي آموزشي</a:t>
            </a:r>
          </a:p>
        </p:txBody>
      </p:sp>
      <p:pic>
        <p:nvPicPr>
          <p:cNvPr id="4" name="Picture 9" descr="taribiyat s1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566670" y="1893194"/>
            <a:ext cx="11088709" cy="4964805"/>
          </a:xfrm>
          <a:prstGeom prst="rect">
            <a:avLst/>
          </a:prstGeom>
          <a:noFill/>
          <a:ln w="76200">
            <a:solidFill>
              <a:srgbClr val="0033CC"/>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409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312" y="452718"/>
            <a:ext cx="8947522" cy="1400530"/>
          </a:xfrm>
          <a:blipFill>
            <a:blip r:embed="rId2"/>
            <a:tile tx="0" ty="0" sx="100000" sy="100000" flip="none" algn="tl"/>
          </a:blipFill>
        </p:spPr>
        <p:txBody>
          <a:bodyPr/>
          <a:lstStyle/>
          <a:p>
            <a:pPr algn="ctr"/>
            <a:r>
              <a:rPr lang="fa-IR" dirty="0"/>
              <a:t>سطوح هدفهای آموزش و پرورش </a:t>
            </a:r>
            <a:r>
              <a:rPr lang="en-US" dirty="0"/>
              <a:t/>
            </a:r>
            <a:br>
              <a:rPr lang="en-US" dirty="0"/>
            </a:br>
            <a:endParaRPr lang="fa-IR" dirty="0"/>
          </a:p>
        </p:txBody>
      </p:sp>
      <p:sp>
        <p:nvSpPr>
          <p:cNvPr id="3" name="Content Placeholder 2"/>
          <p:cNvSpPr>
            <a:spLocks noGrp="1"/>
          </p:cNvSpPr>
          <p:nvPr>
            <p:ph idx="1"/>
          </p:nvPr>
        </p:nvSpPr>
        <p:spPr>
          <a:blipFill>
            <a:blip r:embed="rId2"/>
            <a:tile tx="0" ty="0" sx="100000" sy="100000" flip="none" algn="tl"/>
          </a:blipFill>
        </p:spPr>
        <p:txBody>
          <a:bodyPr/>
          <a:lstStyle/>
          <a:p>
            <a:pPr algn="r" rtl="1"/>
            <a:r>
              <a:rPr lang="fa-IR" sz="5400" dirty="0"/>
              <a:t>سطح ملی </a:t>
            </a:r>
            <a:endParaRPr lang="en-US" sz="5400" dirty="0"/>
          </a:p>
          <a:p>
            <a:pPr algn="r" rtl="1"/>
            <a:r>
              <a:rPr lang="fa-IR" sz="5400" dirty="0"/>
              <a:t>- سطح دوره های رسمی آموزش و پرورش</a:t>
            </a:r>
            <a:endParaRPr lang="en-US" sz="5400" dirty="0"/>
          </a:p>
          <a:p>
            <a:pPr algn="r" rtl="1"/>
            <a:r>
              <a:rPr lang="fa-IR" sz="5400" dirty="0"/>
              <a:t>- سطح درسی</a:t>
            </a:r>
            <a:endParaRPr lang="en-US" sz="5400" dirty="0"/>
          </a:p>
          <a:p>
            <a:pPr algn="r"/>
            <a:endParaRPr lang="fa-IR" sz="5400" dirty="0"/>
          </a:p>
        </p:txBody>
      </p:sp>
    </p:spTree>
    <p:extLst>
      <p:ext uri="{BB962C8B-B14F-4D97-AF65-F5344CB8AC3E}">
        <p14:creationId xmlns:p14="http://schemas.microsoft.com/office/powerpoint/2010/main" val="4035768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37846"/>
            <a:ext cx="10515600" cy="5239117"/>
          </a:xfrm>
          <a:blipFill>
            <a:blip r:embed="rId2"/>
            <a:tile tx="0" ty="0" sx="100000" sy="100000" flip="none" algn="tl"/>
          </a:blipFill>
        </p:spPr>
        <p:txBody>
          <a:bodyPr/>
          <a:lstStyle/>
          <a:p>
            <a:pPr algn="r" rtl="1"/>
            <a:r>
              <a:rPr lang="fa-IR" sz="4000" b="1" dirty="0"/>
              <a:t>سطح ملی : در این سطح هدفهای آ.پ جنبه مقصود نهایی را دارند و به صورت کلی بیان می شوند.</a:t>
            </a:r>
            <a:endParaRPr lang="fa-IR" sz="4000" dirty="0"/>
          </a:p>
          <a:p>
            <a:pPr algn="r" rtl="1"/>
            <a:r>
              <a:rPr lang="fa-IR" sz="4000" b="1" dirty="0"/>
              <a:t>• </a:t>
            </a:r>
            <a:r>
              <a:rPr lang="fa-IR" sz="4000" b="1" dirty="0" smtClean="0"/>
              <a:t> </a:t>
            </a:r>
            <a:r>
              <a:rPr lang="fa-IR" sz="4000" b="1" dirty="0"/>
              <a:t>سطح دوره های رسمی : در این دوره ها مثل دوره های دبستان، دبیرستان و دانشگاه هدفهای آموزشی مشخصتر و </a:t>
            </a:r>
            <a:r>
              <a:rPr lang="fa-IR" sz="4000" b="1" dirty="0" smtClean="0"/>
              <a:t>ملموس تر </a:t>
            </a:r>
            <a:r>
              <a:rPr lang="fa-IR" sz="4000" b="1" dirty="0"/>
              <a:t>می شود.</a:t>
            </a:r>
            <a:endParaRPr lang="fa-IR" sz="4000" dirty="0"/>
          </a:p>
          <a:p>
            <a:pPr algn="r" rtl="1"/>
            <a:r>
              <a:rPr lang="fa-IR" sz="4000" b="1" dirty="0"/>
              <a:t>• </a:t>
            </a:r>
            <a:r>
              <a:rPr lang="fa-IR" sz="4000" b="1" dirty="0" smtClean="0"/>
              <a:t> </a:t>
            </a:r>
            <a:r>
              <a:rPr lang="fa-IR" sz="4000" b="1" dirty="0"/>
              <a:t>* سطح درسی : هدف آموزشی به صورت بسیار دقیق مشخص می شود تا بتوان میزان پیشرفت و نتیجه آموزش را دقیقاً ارزشیابی کرد.</a:t>
            </a:r>
            <a:endParaRPr lang="fa-IR" sz="4000" dirty="0"/>
          </a:p>
          <a:p>
            <a:pPr algn="r"/>
            <a:endParaRPr lang="fa-IR" sz="4000" dirty="0"/>
          </a:p>
        </p:txBody>
      </p:sp>
    </p:spTree>
    <p:extLst>
      <p:ext uri="{BB962C8B-B14F-4D97-AF65-F5344CB8AC3E}">
        <p14:creationId xmlns:p14="http://schemas.microsoft.com/office/powerpoint/2010/main" val="3014068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4000" dirty="0"/>
              <a:t>در تعیین سطوح هدفهای آموزش وپرورش باید سه بعد را در نظر داشته باشیم </a:t>
            </a:r>
            <a:endParaRPr lang="fa-IR" sz="4000" dirty="0"/>
          </a:p>
        </p:txBody>
      </p:sp>
      <p:sp>
        <p:nvSpPr>
          <p:cNvPr id="3" name="Content Placeholder 2"/>
          <p:cNvSpPr>
            <a:spLocks noGrp="1"/>
          </p:cNvSpPr>
          <p:nvPr>
            <p:ph idx="1"/>
          </p:nvPr>
        </p:nvSpPr>
        <p:spPr/>
        <p:txBody>
          <a:bodyPr>
            <a:normAutofit/>
          </a:bodyPr>
          <a:lstStyle/>
          <a:p>
            <a:pPr rtl="1"/>
            <a:r>
              <a:rPr lang="fa-IR" sz="4400" dirty="0" smtClean="0">
                <a:solidFill>
                  <a:schemeClr val="bg1">
                    <a:lumMod val="95000"/>
                    <a:lumOff val="5000"/>
                  </a:schemeClr>
                </a:solidFill>
              </a:rPr>
              <a:t>1- بعد </a:t>
            </a:r>
            <a:r>
              <a:rPr lang="fa-IR" sz="4400" dirty="0">
                <a:solidFill>
                  <a:schemeClr val="bg1">
                    <a:lumMod val="95000"/>
                    <a:lumOff val="5000"/>
                  </a:schemeClr>
                </a:solidFill>
              </a:rPr>
              <a:t>سیاست ملی </a:t>
            </a:r>
            <a:endParaRPr lang="fa-IR" sz="4400" dirty="0" smtClean="0">
              <a:solidFill>
                <a:schemeClr val="bg1">
                  <a:lumMod val="95000"/>
                  <a:lumOff val="5000"/>
                </a:schemeClr>
              </a:solidFill>
            </a:endParaRPr>
          </a:p>
          <a:p>
            <a:pPr rtl="1"/>
            <a:r>
              <a:rPr lang="fa-IR" sz="4400" dirty="0" smtClean="0">
                <a:solidFill>
                  <a:schemeClr val="bg1">
                    <a:lumMod val="95000"/>
                    <a:lumOff val="5000"/>
                  </a:schemeClr>
                </a:solidFill>
              </a:rPr>
              <a:t> 2- بعد زمان</a:t>
            </a:r>
          </a:p>
          <a:p>
            <a:pPr rtl="1"/>
            <a:r>
              <a:rPr lang="fa-IR" sz="4400" dirty="0">
                <a:solidFill>
                  <a:schemeClr val="bg1">
                    <a:lumMod val="95000"/>
                    <a:lumOff val="5000"/>
                  </a:schemeClr>
                </a:solidFill>
              </a:rPr>
              <a:t> </a:t>
            </a:r>
            <a:r>
              <a:rPr lang="fa-IR" sz="4400" dirty="0" smtClean="0">
                <a:solidFill>
                  <a:schemeClr val="bg1">
                    <a:lumMod val="95000"/>
                    <a:lumOff val="5000"/>
                  </a:schemeClr>
                </a:solidFill>
              </a:rPr>
              <a:t>3-  بعد </a:t>
            </a:r>
            <a:r>
              <a:rPr lang="fa-IR" sz="4400" dirty="0">
                <a:solidFill>
                  <a:schemeClr val="bg1">
                    <a:lumMod val="95000"/>
                    <a:lumOff val="5000"/>
                  </a:schemeClr>
                </a:solidFill>
              </a:rPr>
              <a:t>اختیار .</a:t>
            </a:r>
            <a:endParaRPr lang="en-US" sz="4400" dirty="0">
              <a:solidFill>
                <a:schemeClr val="bg1">
                  <a:lumMod val="95000"/>
                  <a:lumOff val="5000"/>
                </a:schemeClr>
              </a:solidFill>
            </a:endParaRPr>
          </a:p>
        </p:txBody>
      </p:sp>
    </p:spTree>
    <p:extLst>
      <p:ext uri="{BB962C8B-B14F-4D97-AF65-F5344CB8AC3E}">
        <p14:creationId xmlns:p14="http://schemas.microsoft.com/office/powerpoint/2010/main" val="829864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927444" cy="1400530"/>
          </a:xfrm>
        </p:spPr>
        <p:txBody>
          <a:bodyPr/>
          <a:lstStyle/>
          <a:p>
            <a:pPr algn="ctr"/>
            <a:r>
              <a:rPr lang="fa-IR" dirty="0"/>
              <a:t>بعد سیاست</a:t>
            </a:r>
            <a:endParaRPr lang="fa-IR" dirty="0"/>
          </a:p>
        </p:txBody>
      </p:sp>
      <p:sp>
        <p:nvSpPr>
          <p:cNvPr id="3" name="Content Placeholder 2"/>
          <p:cNvSpPr>
            <a:spLocks noGrp="1"/>
          </p:cNvSpPr>
          <p:nvPr>
            <p:ph idx="1"/>
          </p:nvPr>
        </p:nvSpPr>
        <p:spPr/>
        <p:txBody>
          <a:bodyPr/>
          <a:lstStyle/>
          <a:p>
            <a:r>
              <a:rPr lang="fa-IR" sz="3600" dirty="0" smtClean="0">
                <a:cs typeface="2  Nazanin" panose="00000400000000000000" pitchFamily="2" charset="-78"/>
              </a:rPr>
              <a:t>: </a:t>
            </a:r>
            <a:r>
              <a:rPr lang="fa-IR" sz="3600" dirty="0">
                <a:cs typeface="2  Nazanin" panose="00000400000000000000" pitchFamily="2" charset="-78"/>
              </a:rPr>
              <a:t>منظور از بعد سیاست  ملی  این است که هر کشوری از سیستم آموزش وپرورش خود انتظار دارد که ایدئولوژی و مرام سیاسی ویژه ای را در مردم ، به خصوص در  جوانان بپروراند ، و ماموریتها و وظایف خاصی را در تقویت فرهنگ ملی و آماده سازی ملت برای برنامه های توسعه ملی و همبستگی بر عهده بگیرد . </a:t>
            </a:r>
            <a:endParaRPr lang="en-US" sz="3600" dirty="0">
              <a:cs typeface="2  Nazanin" panose="00000400000000000000" pitchFamily="2" charset="-78"/>
            </a:endParaRPr>
          </a:p>
          <a:p>
            <a:endParaRPr lang="fa-IR" sz="3600" dirty="0">
              <a:cs typeface="2  Nazanin" panose="00000400000000000000" pitchFamily="2" charset="-78"/>
            </a:endParaRPr>
          </a:p>
        </p:txBody>
      </p:sp>
    </p:spTree>
    <p:extLst>
      <p:ext uri="{BB962C8B-B14F-4D97-AF65-F5344CB8AC3E}">
        <p14:creationId xmlns:p14="http://schemas.microsoft.com/office/powerpoint/2010/main" val="36598597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Custom 1">
      <a:dk1>
        <a:sysClr val="windowText" lastClr="000000"/>
      </a:dk1>
      <a:lt1>
        <a:sysClr val="window" lastClr="FFFFFF"/>
      </a:lt1>
      <a:dk2>
        <a:srgbClr val="1E5155"/>
      </a:dk2>
      <a:lt2>
        <a:srgbClr val="EBEBEB"/>
      </a:lt2>
      <a:accent1>
        <a:srgbClr val="B01513"/>
      </a:accent1>
      <a:accent2>
        <a:srgbClr val="EA6312"/>
      </a:accent2>
      <a:accent3>
        <a:srgbClr val="4FB8C1"/>
      </a:accent3>
      <a:accent4>
        <a:srgbClr val="6AAC90"/>
      </a:accent4>
      <a:accent5>
        <a:srgbClr val="54849A"/>
      </a:accent5>
      <a:accent6>
        <a:srgbClr val="D8D8D8"/>
      </a:accent6>
      <a:hlink>
        <a:srgbClr val="58C1BA"/>
      </a:hlink>
      <a:folHlink>
        <a:srgbClr val="35FF94"/>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1600</TotalTime>
  <Words>1072</Words>
  <Application>Microsoft Office PowerPoint</Application>
  <PresentationFormat>Widescreen</PresentationFormat>
  <Paragraphs>82</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Meiryo UI</vt:lpstr>
      <vt:lpstr>2</vt:lpstr>
      <vt:lpstr>2  Aseman</vt:lpstr>
      <vt:lpstr>2  Nazanin</vt:lpstr>
      <vt:lpstr>Adobe Arabic</vt:lpstr>
      <vt:lpstr>Arial</vt:lpstr>
      <vt:lpstr>Calibri</vt:lpstr>
      <vt:lpstr>Century Gothic</vt:lpstr>
      <vt:lpstr>Times New Roman</vt:lpstr>
      <vt:lpstr>Wingdings 3</vt:lpstr>
      <vt:lpstr>Ion</vt:lpstr>
      <vt:lpstr>PowerPoint Presentation</vt:lpstr>
      <vt:lpstr>PowerPoint Presentation</vt:lpstr>
      <vt:lpstr>هر برنامه شامل سه رکن اساسی است</vt:lpstr>
      <vt:lpstr>برای تهیه و تنظیم یک برنامه، لازم است که به سه سئوال درباره ارکان مذکور پاسخ گفته شود.</vt:lpstr>
      <vt:lpstr>تهيه و تدوين هدفهاي آموزشي</vt:lpstr>
      <vt:lpstr>سطوح هدفهای آموزش و پرورش  </vt:lpstr>
      <vt:lpstr>PowerPoint Presentation</vt:lpstr>
      <vt:lpstr>در تعیین سطوح هدفهای آموزش وپرورش باید سه بعد را در نظر داشته باشیم </vt:lpstr>
      <vt:lpstr>بعد سیاست</vt:lpstr>
      <vt:lpstr>بعد زمان</vt:lpstr>
      <vt:lpstr>بعد اختیار</vt:lpstr>
      <vt:lpstr>هدف هاي برنامه درسي معمولاً به چند قسمت به شرح زير تقسيم مي شود . </vt:lpstr>
      <vt:lpstr>هدف هاي آموزشي به سه حيطه مختلف تقسيم مي شود</vt:lpstr>
      <vt:lpstr>تقسيم بندي هدف هاي آموزشي در حيطه هاي سه گانه </vt:lpstr>
      <vt:lpstr>بررسي هدف هاي حيطه شناختي : به كليه يادگيري هاي انسان كه جنبه حفظي دارد و در ذهن جاي مي گيرد را يادگيري حيطه شناختي گفته مي شود. </vt:lpstr>
      <vt:lpstr>PowerPoint Presentation</vt:lpstr>
      <vt:lpstr>PowerPoint Presentation</vt:lpstr>
      <vt:lpstr>حيطه عاطفي : به كليه يادگيري هاي انسان اطلاق مي شود كه جنبه احساسي ، ارزشي ، اخلاقي و عاطفي دارد .</vt:lpstr>
      <vt:lpstr>PowerPoint Presentation</vt:lpstr>
      <vt:lpstr>حيطه رواني – حركتي : از پنج سطح به شرح زير تشكيل شده است .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msn</dc:creator>
  <cp:lastModifiedBy>PJIP</cp:lastModifiedBy>
  <cp:revision>155</cp:revision>
  <dcterms:created xsi:type="dcterms:W3CDTF">2014-02-13T05:23:51Z</dcterms:created>
  <dcterms:modified xsi:type="dcterms:W3CDTF">2020-04-09T04:28:13Z</dcterms:modified>
</cp:coreProperties>
</file>